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86"/>
  </p:notesMasterIdLst>
  <p:sldIdLst>
    <p:sldId id="260" r:id="rId2"/>
    <p:sldId id="477" r:id="rId3"/>
    <p:sldId id="482" r:id="rId4"/>
    <p:sldId id="470" r:id="rId5"/>
    <p:sldId id="471" r:id="rId6"/>
    <p:sldId id="496" r:id="rId7"/>
    <p:sldId id="497" r:id="rId8"/>
    <p:sldId id="465" r:id="rId9"/>
    <p:sldId id="466" r:id="rId10"/>
    <p:sldId id="512" r:id="rId11"/>
    <p:sldId id="498" r:id="rId12"/>
    <p:sldId id="499" r:id="rId13"/>
    <p:sldId id="513" r:id="rId14"/>
    <p:sldId id="500" r:id="rId15"/>
    <p:sldId id="467" r:id="rId16"/>
    <p:sldId id="468" r:id="rId17"/>
    <p:sldId id="473" r:id="rId18"/>
    <p:sldId id="474" r:id="rId19"/>
    <p:sldId id="501" r:id="rId20"/>
    <p:sldId id="502" r:id="rId21"/>
    <p:sldId id="503" r:id="rId22"/>
    <p:sldId id="469" r:id="rId23"/>
    <p:sldId id="283" r:id="rId24"/>
    <p:sldId id="491" r:id="rId25"/>
    <p:sldId id="478" r:id="rId26"/>
    <p:sldId id="490" r:id="rId27"/>
    <p:sldId id="488" r:id="rId28"/>
    <p:sldId id="489" r:id="rId29"/>
    <p:sldId id="487" r:id="rId30"/>
    <p:sldId id="288" r:id="rId31"/>
    <p:sldId id="285" r:id="rId32"/>
    <p:sldId id="480" r:id="rId33"/>
    <p:sldId id="481" r:id="rId34"/>
    <p:sldId id="483" r:id="rId35"/>
    <p:sldId id="484" r:id="rId36"/>
    <p:sldId id="485" r:id="rId37"/>
    <p:sldId id="486" r:id="rId38"/>
    <p:sldId id="317" r:id="rId39"/>
    <p:sldId id="407" r:id="rId40"/>
    <p:sldId id="408" r:id="rId41"/>
    <p:sldId id="409" r:id="rId42"/>
    <p:sldId id="494" r:id="rId43"/>
    <p:sldId id="410" r:id="rId44"/>
    <p:sldId id="495" r:id="rId45"/>
    <p:sldId id="323" r:id="rId46"/>
    <p:sldId id="412" r:id="rId47"/>
    <p:sldId id="413" r:id="rId48"/>
    <p:sldId id="505" r:id="rId49"/>
    <p:sldId id="414" r:id="rId50"/>
    <p:sldId id="415" r:id="rId51"/>
    <p:sldId id="416" r:id="rId52"/>
    <p:sldId id="417" r:id="rId53"/>
    <p:sldId id="507" r:id="rId54"/>
    <p:sldId id="335" r:id="rId55"/>
    <p:sldId id="418" r:id="rId56"/>
    <p:sldId id="419" r:id="rId57"/>
    <p:sldId id="420" r:id="rId58"/>
    <p:sldId id="421" r:id="rId59"/>
    <p:sldId id="508" r:id="rId60"/>
    <p:sldId id="422" r:id="rId61"/>
    <p:sldId id="423" r:id="rId62"/>
    <p:sldId id="424" r:id="rId63"/>
    <p:sldId id="509" r:id="rId64"/>
    <p:sldId id="425" r:id="rId65"/>
    <p:sldId id="366" r:id="rId66"/>
    <p:sldId id="446" r:id="rId67"/>
    <p:sldId id="447" r:id="rId68"/>
    <p:sldId id="448" r:id="rId69"/>
    <p:sldId id="510" r:id="rId70"/>
    <p:sldId id="449" r:id="rId71"/>
    <p:sldId id="450" r:id="rId72"/>
    <p:sldId id="451" r:id="rId73"/>
    <p:sldId id="511" r:id="rId74"/>
    <p:sldId id="375" r:id="rId75"/>
    <p:sldId id="454" r:id="rId76"/>
    <p:sldId id="455" r:id="rId77"/>
    <p:sldId id="457" r:id="rId78"/>
    <p:sldId id="458" r:id="rId79"/>
    <p:sldId id="514" r:id="rId80"/>
    <p:sldId id="459" r:id="rId81"/>
    <p:sldId id="460" r:id="rId82"/>
    <p:sldId id="461" r:id="rId83"/>
    <p:sldId id="462" r:id="rId84"/>
    <p:sldId id="515" r:id="rId8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7CC6"/>
    <a:srgbClr val="595959"/>
    <a:srgbClr val="003399"/>
    <a:srgbClr val="0000FF"/>
    <a:srgbClr val="CCFFFF"/>
    <a:srgbClr val="CCFFCC"/>
    <a:srgbClr val="7CBAC6"/>
    <a:srgbClr val="003366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8579" autoAdjust="0"/>
  </p:normalViewPr>
  <p:slideViewPr>
    <p:cSldViewPr snapToGrid="0">
      <p:cViewPr varScale="1">
        <p:scale>
          <a:sx n="94" d="100"/>
          <a:sy n="94" d="100"/>
        </p:scale>
        <p:origin x="113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50BE0-303B-4A0C-BE26-542B289D1EB6}" type="datetimeFigureOut">
              <a:rPr lang="es-CO" smtClean="0"/>
              <a:pPr/>
              <a:t>10/12/2018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AC4E-BE41-4083-A884-81D082FCD887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399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5639-DA3D-4630-94FA-D09647E41DD2}" type="datetimeFigureOut">
              <a:rPr lang="es-CO" smtClean="0"/>
              <a:pPr/>
              <a:t>10/12/2018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690-9345-4504-A68F-6C987CEE5AA8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63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5639-DA3D-4630-94FA-D09647E41DD2}" type="datetimeFigureOut">
              <a:rPr lang="es-CO" smtClean="0"/>
              <a:pPr/>
              <a:t>10/12/2018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690-9345-4504-A68F-6C987CEE5AA8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570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5639-DA3D-4630-94FA-D09647E41DD2}" type="datetimeFigureOut">
              <a:rPr lang="es-CO" smtClean="0"/>
              <a:pPr/>
              <a:t>10/12/2018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690-9345-4504-A68F-6C987CEE5AA8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917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96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15" name="1 Título"/>
          <p:cNvSpPr txBox="1">
            <a:spLocks/>
          </p:cNvSpPr>
          <p:nvPr userDrawn="1"/>
        </p:nvSpPr>
        <p:spPr>
          <a:xfrm>
            <a:off x="446031" y="1055655"/>
            <a:ext cx="8229600" cy="634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20 Marcador de texto"/>
          <p:cNvSpPr>
            <a:spLocks noGrp="1"/>
          </p:cNvSpPr>
          <p:nvPr>
            <p:ph type="body" sz="quarter" idx="10"/>
          </p:nvPr>
        </p:nvSpPr>
        <p:spPr>
          <a:xfrm>
            <a:off x="482600" y="1311275"/>
            <a:ext cx="8215313" cy="4783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5639-DA3D-4630-94FA-D09647E41DD2}" type="datetimeFigureOut">
              <a:rPr lang="es-CO" smtClean="0"/>
              <a:pPr/>
              <a:t>10/12/2018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690-9345-4504-A68F-6C987CEE5AA8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673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5639-DA3D-4630-94FA-D09647E41DD2}" type="datetimeFigureOut">
              <a:rPr lang="es-CO" smtClean="0"/>
              <a:pPr/>
              <a:t>10/12/2018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690-9345-4504-A68F-6C987CEE5AA8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21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5639-DA3D-4630-94FA-D09647E41DD2}" type="datetimeFigureOut">
              <a:rPr lang="es-CO" smtClean="0"/>
              <a:pPr/>
              <a:t>10/12/2018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690-9345-4504-A68F-6C987CEE5AA8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30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5639-DA3D-4630-94FA-D09647E41DD2}" type="datetimeFigureOut">
              <a:rPr lang="es-CO" smtClean="0"/>
              <a:pPr/>
              <a:t>10/12/2018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690-9345-4504-A68F-6C987CEE5AA8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138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5639-DA3D-4630-94FA-D09647E41DD2}" type="datetimeFigureOut">
              <a:rPr lang="es-CO" smtClean="0"/>
              <a:pPr/>
              <a:t>10/12/2018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690-9345-4504-A68F-6C987CEE5AA8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781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5639-DA3D-4630-94FA-D09647E41DD2}" type="datetimeFigureOut">
              <a:rPr lang="es-CO" smtClean="0"/>
              <a:pPr/>
              <a:t>10/12/2018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690-9345-4504-A68F-6C987CEE5AA8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25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5639-DA3D-4630-94FA-D09647E41DD2}" type="datetimeFigureOut">
              <a:rPr lang="es-CO" smtClean="0"/>
              <a:pPr/>
              <a:t>10/12/2018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690-9345-4504-A68F-6C987CEE5AA8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431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5639-DA3D-4630-94FA-D09647E41DD2}" type="datetimeFigureOut">
              <a:rPr lang="es-CO" smtClean="0"/>
              <a:pPr/>
              <a:t>10/12/2018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4690-9345-4504-A68F-6C987CEE5AA8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282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5639-DA3D-4630-94FA-D09647E41DD2}" type="datetimeFigureOut">
              <a:rPr lang="es-CO" smtClean="0"/>
              <a:pPr/>
              <a:t>10/12/2018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4690-9345-4504-A68F-6C987CEE5AA8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638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21" r:id="rId12"/>
    <p:sldLayoutId id="2147483662" r:id="rId13"/>
    <p:sldLayoutId id="214748367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2178229"/>
            <a:ext cx="6984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spc="-30" dirty="0">
                <a:solidFill>
                  <a:srgbClr val="003399"/>
                </a:solidFill>
                <a:latin typeface="Arial"/>
                <a:cs typeface="Arial"/>
              </a:rPr>
              <a:t>EJEMPLO DE </a:t>
            </a:r>
            <a:r>
              <a:rPr lang="es-CO" sz="3600" b="1" spc="-30" dirty="0" smtClean="0">
                <a:solidFill>
                  <a:srgbClr val="003399"/>
                </a:solidFill>
                <a:latin typeface="Arial"/>
                <a:cs typeface="Arial"/>
              </a:rPr>
              <a:t>CÁLCULO DE</a:t>
            </a:r>
            <a:endParaRPr lang="es-ES" sz="3600" b="1" spc="-30" dirty="0">
              <a:solidFill>
                <a:srgbClr val="003399"/>
              </a:solidFill>
              <a:latin typeface="Arial"/>
              <a:cs typeface="Arial"/>
            </a:endParaRPr>
          </a:p>
        </p:txBody>
      </p:sp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Rectángulo"/>
          <p:cNvSpPr/>
          <p:nvPr/>
        </p:nvSpPr>
        <p:spPr>
          <a:xfrm>
            <a:off x="1259632" y="2782669"/>
            <a:ext cx="6984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spc="-30" dirty="0" smtClean="0">
                <a:solidFill>
                  <a:srgbClr val="003399"/>
                </a:solidFill>
                <a:latin typeface="Arial"/>
                <a:cs typeface="Arial"/>
              </a:rPr>
              <a:t>AJUSTES - SOBRECORRIENTE</a:t>
            </a:r>
            <a:endParaRPr lang="es-ES" sz="3600" b="1" spc="-30" dirty="0">
              <a:solidFill>
                <a:srgbClr val="00339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0" y="121633"/>
            <a:ext cx="8527519" cy="6614733"/>
          </a:xfrm>
          <a:prstGeom prst="rect">
            <a:avLst/>
          </a:prstGeom>
        </p:spPr>
      </p:pic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46 Título"/>
          <p:cNvSpPr txBox="1">
            <a:spLocks/>
          </p:cNvSpPr>
          <p:nvPr/>
        </p:nvSpPr>
        <p:spPr>
          <a:xfrm>
            <a:off x="1768152" y="116632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ea typeface="+mj-ea"/>
                <a:cs typeface="Calibri"/>
              </a:rPr>
              <a:t>TR-1</a:t>
            </a:r>
            <a:endParaRPr lang="es-CO" sz="28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23728" y="2780928"/>
            <a:ext cx="2160240" cy="237626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1" y="117823"/>
            <a:ext cx="8519898" cy="6622354"/>
          </a:xfrm>
          <a:prstGeom prst="rect">
            <a:avLst/>
          </a:prstGeom>
        </p:spPr>
      </p:pic>
      <p:sp>
        <p:nvSpPr>
          <p:cNvPr id="3" name="46 Título"/>
          <p:cNvSpPr txBox="1">
            <a:spLocks/>
          </p:cNvSpPr>
          <p:nvPr/>
        </p:nvSpPr>
        <p:spPr>
          <a:xfrm>
            <a:off x="1768152" y="116632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ea typeface="+mj-ea"/>
                <a:cs typeface="Calibri"/>
              </a:rPr>
              <a:t>TR-2</a:t>
            </a:r>
            <a:endParaRPr lang="es-CO" sz="28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7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0" y="125443"/>
            <a:ext cx="8527519" cy="6607113"/>
          </a:xfrm>
          <a:prstGeom prst="rect">
            <a:avLst/>
          </a:prstGeom>
        </p:spPr>
      </p:pic>
      <p:sp>
        <p:nvSpPr>
          <p:cNvPr id="3" name="46 Título"/>
          <p:cNvSpPr txBox="1">
            <a:spLocks/>
          </p:cNvSpPr>
          <p:nvPr/>
        </p:nvSpPr>
        <p:spPr>
          <a:xfrm>
            <a:off x="1768152" y="116632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ea typeface="+mj-ea"/>
                <a:cs typeface="Calibri"/>
              </a:rPr>
              <a:t>TR-2</a:t>
            </a:r>
            <a:endParaRPr lang="es-CO" sz="28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5" name="Rounded Rectangle 3"/>
          <p:cNvSpPr/>
          <p:nvPr/>
        </p:nvSpPr>
        <p:spPr>
          <a:xfrm>
            <a:off x="4572000" y="3953814"/>
            <a:ext cx="2448272" cy="1468192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0" y="125443"/>
            <a:ext cx="8527519" cy="6607113"/>
          </a:xfrm>
          <a:prstGeom prst="rect">
            <a:avLst/>
          </a:prstGeom>
        </p:spPr>
      </p:pic>
      <p:sp>
        <p:nvSpPr>
          <p:cNvPr id="3" name="46 Título"/>
          <p:cNvSpPr txBox="1">
            <a:spLocks/>
          </p:cNvSpPr>
          <p:nvPr/>
        </p:nvSpPr>
        <p:spPr>
          <a:xfrm>
            <a:off x="1768152" y="116632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ea typeface="+mj-ea"/>
                <a:cs typeface="Calibri"/>
              </a:rPr>
              <a:t>TR-2</a:t>
            </a:r>
            <a:endParaRPr lang="es-CO" sz="28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23728" y="2780928"/>
            <a:ext cx="2160240" cy="2376264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Rectángulo"/>
          <p:cNvSpPr/>
          <p:nvPr/>
        </p:nvSpPr>
        <p:spPr>
          <a:xfrm>
            <a:off x="1259632" y="2782669"/>
            <a:ext cx="6984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spc="-30" dirty="0" smtClean="0">
                <a:solidFill>
                  <a:srgbClr val="003399"/>
                </a:solidFill>
                <a:latin typeface="Arial"/>
                <a:cs typeface="Arial"/>
              </a:rPr>
              <a:t>INFORMACIÓN CONDUCTORES</a:t>
            </a:r>
            <a:endParaRPr lang="es-ES" sz="3600" b="1" spc="-30" dirty="0">
              <a:solidFill>
                <a:srgbClr val="0033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64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69" y="761769"/>
            <a:ext cx="6408975" cy="5334462"/>
          </a:xfrm>
          <a:prstGeom prst="rect">
            <a:avLst/>
          </a:prstGeom>
        </p:spPr>
      </p:pic>
      <p:sp>
        <p:nvSpPr>
          <p:cNvPr id="4" name="46 Título"/>
          <p:cNvSpPr txBox="1">
            <a:spLocks/>
          </p:cNvSpPr>
          <p:nvPr/>
        </p:nvSpPr>
        <p:spPr>
          <a:xfrm>
            <a:off x="1837796" y="761769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ea typeface="+mj-ea"/>
                <a:cs typeface="Calibri"/>
              </a:rPr>
              <a:t>L-1</a:t>
            </a:r>
            <a:endParaRPr lang="es-CO" sz="28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47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542760" cy="6622354"/>
          </a:xfrm>
          <a:prstGeom prst="rect">
            <a:avLst/>
          </a:prstGeom>
        </p:spPr>
      </p:pic>
      <p:sp>
        <p:nvSpPr>
          <p:cNvPr id="4" name="46 Título"/>
          <p:cNvSpPr txBox="1">
            <a:spLocks/>
          </p:cNvSpPr>
          <p:nvPr/>
        </p:nvSpPr>
        <p:spPr>
          <a:xfrm>
            <a:off x="1768152" y="116632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ea typeface="+mj-ea"/>
                <a:cs typeface="Calibri"/>
              </a:rPr>
              <a:t>L-1</a:t>
            </a:r>
            <a:endParaRPr lang="es-CO" sz="28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7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702" y="754148"/>
            <a:ext cx="6416596" cy="5349704"/>
          </a:xfrm>
          <a:prstGeom prst="rect">
            <a:avLst/>
          </a:prstGeom>
        </p:spPr>
      </p:pic>
      <p:sp>
        <p:nvSpPr>
          <p:cNvPr id="4" name="46 Título"/>
          <p:cNvSpPr txBox="1">
            <a:spLocks/>
          </p:cNvSpPr>
          <p:nvPr/>
        </p:nvSpPr>
        <p:spPr>
          <a:xfrm>
            <a:off x="1835696" y="754148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ea typeface="+mj-ea"/>
                <a:cs typeface="Calibri"/>
              </a:rPr>
              <a:t>CBL-1 y CBL-2</a:t>
            </a:r>
            <a:endParaRPr lang="es-CO" sz="28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0" y="121633"/>
            <a:ext cx="8535140" cy="6614733"/>
          </a:xfrm>
          <a:prstGeom prst="rect">
            <a:avLst/>
          </a:prstGeom>
        </p:spPr>
      </p:pic>
      <p:sp>
        <p:nvSpPr>
          <p:cNvPr id="4" name="46 Título"/>
          <p:cNvSpPr txBox="1">
            <a:spLocks/>
          </p:cNvSpPr>
          <p:nvPr/>
        </p:nvSpPr>
        <p:spPr>
          <a:xfrm>
            <a:off x="1768152" y="116632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>
                <a:solidFill>
                  <a:srgbClr val="003399"/>
                </a:solidFill>
                <a:cs typeface="Calibri"/>
              </a:rPr>
              <a:t>CBL-1 y CBL-2</a:t>
            </a:r>
          </a:p>
        </p:txBody>
      </p:sp>
    </p:spTree>
    <p:extLst>
      <p:ext uri="{BB962C8B-B14F-4D97-AF65-F5344CB8AC3E}">
        <p14:creationId xmlns:p14="http://schemas.microsoft.com/office/powerpoint/2010/main" val="21816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081" y="757958"/>
            <a:ext cx="6431837" cy="5342083"/>
          </a:xfrm>
          <a:prstGeom prst="rect">
            <a:avLst/>
          </a:prstGeom>
        </p:spPr>
      </p:pic>
      <p:sp>
        <p:nvSpPr>
          <p:cNvPr id="3" name="46 Título"/>
          <p:cNvSpPr txBox="1">
            <a:spLocks/>
          </p:cNvSpPr>
          <p:nvPr/>
        </p:nvSpPr>
        <p:spPr>
          <a:xfrm>
            <a:off x="1835696" y="757958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cs typeface="Calibri"/>
              </a:rPr>
              <a:t>CBL-3</a:t>
            </a:r>
            <a:endParaRPr lang="es-CO" sz="2800" b="1" dirty="0">
              <a:solidFill>
                <a:srgbClr val="00339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86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3707904" y="1124744"/>
            <a:ext cx="52521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dirty="0">
                <a:solidFill>
                  <a:srgbClr val="003399"/>
                </a:solidFill>
                <a:ea typeface="+mj-ea"/>
                <a:cs typeface="Calibri"/>
              </a:rPr>
              <a:t>EJEMPLO DE </a:t>
            </a:r>
            <a:r>
              <a:rPr lang="es-CO" sz="2800" dirty="0" smtClean="0">
                <a:solidFill>
                  <a:srgbClr val="003399"/>
                </a:solidFill>
                <a:ea typeface="+mj-ea"/>
                <a:cs typeface="Calibri"/>
              </a:rPr>
              <a:t>CÁLCULO </a:t>
            </a:r>
            <a:r>
              <a:rPr lang="es-CO" sz="2800" dirty="0">
                <a:solidFill>
                  <a:srgbClr val="003399"/>
                </a:solidFill>
                <a:ea typeface="+mj-ea"/>
                <a:cs typeface="Calibri"/>
              </a:rPr>
              <a:t>DE AJUSTES </a:t>
            </a:r>
            <a:endParaRPr lang="es-CO" sz="2800" dirty="0" smtClean="0">
              <a:solidFill>
                <a:srgbClr val="003399"/>
              </a:solidFill>
              <a:ea typeface="+mj-ea"/>
              <a:cs typeface="Calibri"/>
            </a:endParaRPr>
          </a:p>
          <a:p>
            <a:pPr algn="ctr"/>
            <a:r>
              <a:rPr lang="es-CO" sz="2800" dirty="0" smtClean="0">
                <a:solidFill>
                  <a:srgbClr val="003399"/>
                </a:solidFill>
                <a:ea typeface="+mj-ea"/>
                <a:cs typeface="Calibri"/>
              </a:rPr>
              <a:t> </a:t>
            </a:r>
            <a:r>
              <a:rPr lang="es-CO" sz="2800" b="1" dirty="0">
                <a:solidFill>
                  <a:srgbClr val="003399"/>
                </a:solidFill>
                <a:ea typeface="+mj-ea"/>
                <a:cs typeface="Calibri"/>
              </a:rPr>
              <a:t>PROTECCIÓN DE SOBRECORRIENTE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443296" y="-67056"/>
            <a:ext cx="6624640" cy="6900671"/>
            <a:chOff x="-2196752" y="-99392"/>
            <a:chExt cx="9144000" cy="102721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6752" y="-99392"/>
              <a:ext cx="9144000" cy="34321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6752" y="2996952"/>
              <a:ext cx="9144000" cy="34321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96752" y="5750972"/>
              <a:ext cx="9144000" cy="343214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139"/>
            <a:stretch/>
          </p:blipFill>
          <p:spPr>
            <a:xfrm>
              <a:off x="-2196752" y="7809367"/>
              <a:ext cx="9144000" cy="2363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45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0" y="133064"/>
            <a:ext cx="8527519" cy="6591871"/>
          </a:xfrm>
          <a:prstGeom prst="rect">
            <a:avLst/>
          </a:prstGeom>
        </p:spPr>
      </p:pic>
      <p:sp>
        <p:nvSpPr>
          <p:cNvPr id="3" name="46 Título"/>
          <p:cNvSpPr txBox="1">
            <a:spLocks/>
          </p:cNvSpPr>
          <p:nvPr/>
        </p:nvSpPr>
        <p:spPr>
          <a:xfrm>
            <a:off x="1945939" y="145209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ea typeface="+mj-ea"/>
                <a:cs typeface="Calibri"/>
              </a:rPr>
              <a:t>CBL-3</a:t>
            </a:r>
            <a:endParaRPr lang="es-CO" sz="28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4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Rectángulo"/>
          <p:cNvSpPr/>
          <p:nvPr/>
        </p:nvSpPr>
        <p:spPr>
          <a:xfrm>
            <a:off x="1259632" y="2782669"/>
            <a:ext cx="6984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spc="-30" dirty="0" smtClean="0">
                <a:solidFill>
                  <a:srgbClr val="003399"/>
                </a:solidFill>
                <a:latin typeface="Arial"/>
                <a:cs typeface="Arial"/>
              </a:rPr>
              <a:t>EQUIVALENTE DE RED</a:t>
            </a:r>
            <a:endParaRPr lang="es-ES" sz="3600" b="1" spc="-30" dirty="0">
              <a:solidFill>
                <a:srgbClr val="0033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6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1393"/>
            <a:ext cx="8527519" cy="6629975"/>
          </a:xfrm>
          <a:prstGeom prst="rect">
            <a:avLst/>
          </a:prstGeom>
        </p:spPr>
      </p:pic>
      <p:sp>
        <p:nvSpPr>
          <p:cNvPr id="4" name="46 Título"/>
          <p:cNvSpPr txBox="1">
            <a:spLocks/>
          </p:cNvSpPr>
          <p:nvPr/>
        </p:nvSpPr>
        <p:spPr>
          <a:xfrm>
            <a:off x="1945939" y="145209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ea typeface="+mj-ea"/>
                <a:cs typeface="Calibri"/>
              </a:rPr>
              <a:t>EQ_RED</a:t>
            </a:r>
            <a:endParaRPr lang="es-CO" sz="28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3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1691680" y="188640"/>
            <a:ext cx="52521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50HP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71703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MOT-4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MOT-6</a:t>
            </a:r>
            <a:endParaRPr lang="es-CO" sz="2400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851" y="1459847"/>
            <a:ext cx="6732572" cy="51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1691680" y="188640"/>
            <a:ext cx="52521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50HP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71703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MOT-4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MOT-6</a:t>
            </a:r>
            <a:endParaRPr lang="es-CO" sz="2400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85" y="1375645"/>
            <a:ext cx="6808030" cy="52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1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1691680" y="188640"/>
            <a:ext cx="52521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200HP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71703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MOT-3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MOT-5</a:t>
            </a:r>
            <a:endParaRPr lang="es-CO" sz="2400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61" y="1416107"/>
            <a:ext cx="6782252" cy="525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1691680" y="188640"/>
            <a:ext cx="52521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200HP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71703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MOT-3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MOT-5</a:t>
            </a:r>
            <a:endParaRPr lang="es-CO" sz="2400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32" y="1480842"/>
            <a:ext cx="6669956" cy="516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1691680" y="188640"/>
            <a:ext cx="52521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1500HP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71703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MOT-1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MOT-2</a:t>
            </a:r>
            <a:endParaRPr lang="es-CO" sz="2400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631" y="1480842"/>
            <a:ext cx="6815564" cy="527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1691680" y="188640"/>
            <a:ext cx="52521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1500HP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71703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MOT-1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MOT-2</a:t>
            </a:r>
            <a:endParaRPr lang="es-CO" sz="2400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21" y="1286633"/>
            <a:ext cx="7014630" cy="542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Rectángulo"/>
          <p:cNvSpPr/>
          <p:nvPr/>
        </p:nvSpPr>
        <p:spPr>
          <a:xfrm>
            <a:off x="1259632" y="2782669"/>
            <a:ext cx="6984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spc="-30" dirty="0" smtClean="0">
                <a:solidFill>
                  <a:srgbClr val="003399"/>
                </a:solidFill>
                <a:latin typeface="Arial"/>
                <a:cs typeface="Arial"/>
              </a:rPr>
              <a:t>COORDINACIÓN DE PROTECCIONES</a:t>
            </a:r>
            <a:endParaRPr lang="es-ES" sz="3600" b="1" spc="-30" dirty="0">
              <a:solidFill>
                <a:srgbClr val="0033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1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Rectángulo"/>
          <p:cNvSpPr/>
          <p:nvPr/>
        </p:nvSpPr>
        <p:spPr>
          <a:xfrm>
            <a:off x="1259632" y="2782669"/>
            <a:ext cx="69847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spc="-30" dirty="0" smtClean="0">
                <a:solidFill>
                  <a:srgbClr val="003399"/>
                </a:solidFill>
                <a:latin typeface="Arial"/>
                <a:cs typeface="Arial"/>
              </a:rPr>
              <a:t>INFORMACIÓN DE LOS NODOS Y BARRAS DEL SISTEMA</a:t>
            </a:r>
            <a:endParaRPr lang="es-ES" sz="3600" b="1" spc="-30" dirty="0">
              <a:solidFill>
                <a:srgbClr val="0033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1691680" y="188640"/>
            <a:ext cx="52521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200HP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324" y="186179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/>
              <a:t>Micrologic 2.3M – 320 A.</a:t>
            </a:r>
            <a:endParaRPr lang="es-CO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29518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 smtClean="0">
                <a:solidFill>
                  <a:srgbClr val="003399"/>
                </a:solidFill>
                <a:latin typeface="+mj-lt"/>
              </a:rPr>
              <a:t>Interruptor Schneider Electric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24" y="2701440"/>
            <a:ext cx="5251152" cy="30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1691680" y="188640"/>
            <a:ext cx="52521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200HP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492896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/>
              <a:t>I</a:t>
            </a:r>
            <a:r>
              <a:rPr lang="es-CO" sz="2000" dirty="0"/>
              <a:t>r</a:t>
            </a:r>
            <a:r>
              <a:rPr lang="es-CO" sz="2000" dirty="0" smtClean="0"/>
              <a:t> </a:t>
            </a:r>
            <a:r>
              <a:rPr lang="es-CO" sz="2800" dirty="0"/>
              <a:t>= 1.25 x FLA</a:t>
            </a:r>
          </a:p>
          <a:p>
            <a:pPr algn="just"/>
            <a:r>
              <a:rPr lang="es-CO" sz="2800" dirty="0" smtClean="0"/>
              <a:t>I</a:t>
            </a:r>
            <a:r>
              <a:rPr lang="es-CO" sz="2000" dirty="0"/>
              <a:t>r</a:t>
            </a:r>
            <a:r>
              <a:rPr lang="es-CO" sz="2800" dirty="0" smtClean="0"/>
              <a:t> </a:t>
            </a:r>
            <a:r>
              <a:rPr lang="es-CO" sz="2800" dirty="0"/>
              <a:t>= 1.25 x </a:t>
            </a:r>
            <a:r>
              <a:rPr lang="es-CO" sz="2800" dirty="0" smtClean="0"/>
              <a:t>231.8 </a:t>
            </a:r>
            <a:r>
              <a:rPr lang="es-CO" sz="2800" dirty="0"/>
              <a:t>A = </a:t>
            </a:r>
            <a:r>
              <a:rPr lang="es-CO" sz="2800" dirty="0" smtClean="0"/>
              <a:t>289.8 </a:t>
            </a:r>
            <a:r>
              <a:rPr lang="es-CO" sz="2800" dirty="0"/>
              <a:t>A</a:t>
            </a:r>
          </a:p>
          <a:p>
            <a:pPr algn="just"/>
            <a:r>
              <a:rPr lang="es-CO" sz="2800" dirty="0" smtClean="0"/>
              <a:t>I</a:t>
            </a:r>
            <a:r>
              <a:rPr lang="es-CO" sz="2000" dirty="0"/>
              <a:t>r</a:t>
            </a:r>
            <a:r>
              <a:rPr lang="es-CO" sz="2800" dirty="0" smtClean="0"/>
              <a:t> </a:t>
            </a:r>
            <a:r>
              <a:rPr lang="es-CO" sz="2800" dirty="0"/>
              <a:t>= </a:t>
            </a:r>
            <a:r>
              <a:rPr lang="es-CO" sz="2800" dirty="0" smtClean="0"/>
              <a:t>280 </a:t>
            </a:r>
            <a:r>
              <a:rPr lang="es-CO" sz="2800" dirty="0"/>
              <a:t>A (</a:t>
            </a:r>
            <a:r>
              <a:rPr lang="es-CO" sz="2800" b="1" i="1" dirty="0">
                <a:solidFill>
                  <a:srgbClr val="0070C0"/>
                </a:solidFill>
              </a:rPr>
              <a:t>En sitio, se debe ajustar en el valor siguiente más cercano</a:t>
            </a:r>
            <a:r>
              <a:rPr lang="es-CO" sz="2800" dirty="0"/>
              <a:t>)</a:t>
            </a:r>
          </a:p>
          <a:p>
            <a:pPr algn="just"/>
            <a:r>
              <a:rPr lang="es-CO" sz="2800" dirty="0" err="1" smtClean="0"/>
              <a:t>tr</a:t>
            </a:r>
            <a:r>
              <a:rPr lang="es-CO" sz="2800" dirty="0" smtClean="0"/>
              <a:t> </a:t>
            </a:r>
            <a:r>
              <a:rPr lang="es-CO" sz="2800" dirty="0"/>
              <a:t>= </a:t>
            </a:r>
            <a:r>
              <a:rPr lang="es-CO" sz="2800" dirty="0" smtClean="0"/>
              <a:t>5 (Trip </a:t>
            </a:r>
            <a:r>
              <a:rPr lang="es-CO" sz="2800" dirty="0" err="1" smtClean="0"/>
              <a:t>class</a:t>
            </a:r>
            <a:r>
              <a:rPr lang="es-CO" sz="2800" dirty="0" smtClean="0"/>
              <a:t>)</a:t>
            </a:r>
            <a:endParaRPr lang="es-CO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 smtClean="0">
                <a:solidFill>
                  <a:srgbClr val="003399"/>
                </a:solidFill>
                <a:latin typeface="+mj-lt"/>
              </a:rPr>
              <a:t>Ajustes Interruptor Micrologic 2.3M – In = 320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7602" y="4904000"/>
                <a:ext cx="554241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𝑃𝑖𝑐𝑘𝑢𝑝</m:t>
                      </m:r>
                      <m:r>
                        <a:rPr lang="es-CO" sz="2400" b="0" i="1" smtClean="0">
                          <a:latin typeface="Cambria Math"/>
                        </a:rPr>
                        <m:t>=1.15 </m:t>
                      </m:r>
                      <m:r>
                        <a:rPr lang="es-CO" sz="2400" b="0" i="1" smtClean="0">
                          <a:latin typeface="Cambria Math"/>
                        </a:rPr>
                        <m:t>𝑥</m:t>
                      </m:r>
                      <m:r>
                        <a:rPr lang="es-CO" sz="2400" b="0" i="1" smtClean="0">
                          <a:latin typeface="Cambria Math"/>
                        </a:rPr>
                        <m:t> </m:t>
                      </m:r>
                      <m:r>
                        <a:rPr lang="es-CO" sz="2400" b="0" i="1" smtClean="0">
                          <a:latin typeface="Cambria Math"/>
                        </a:rPr>
                        <m:t>𝐼𝑛</m:t>
                      </m:r>
                      <m:r>
                        <a:rPr lang="es-CO" sz="2400" b="0" i="1" smtClean="0">
                          <a:latin typeface="Cambria Math"/>
                        </a:rPr>
                        <m:t>                </m:t>
                      </m:r>
                      <m:r>
                        <a:rPr lang="es-CO" sz="2400" b="0" i="1" smtClean="0">
                          <a:latin typeface="Cambria Math"/>
                        </a:rPr>
                        <m:t>𝐹𝑠</m:t>
                      </m:r>
                      <m:r>
                        <a:rPr lang="es-CO" sz="2400" b="0" i="1" smtClean="0">
                          <a:latin typeface="Cambria Math"/>
                        </a:rPr>
                        <m:t>=1,0</m:t>
                      </m:r>
                    </m:oMath>
                  </m:oMathPara>
                </a14:m>
                <a:endParaRPr lang="es-CO" sz="2400" b="0" dirty="0" smtClean="0"/>
              </a:p>
              <a:p>
                <a:endParaRPr lang="es-CO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i="1">
                          <a:latin typeface="Cambria Math"/>
                        </a:rPr>
                        <m:t>𝑃𝑖𝑐𝑘𝑢𝑝</m:t>
                      </m:r>
                      <m:r>
                        <a:rPr lang="es-CO" sz="2400" i="1">
                          <a:latin typeface="Cambria Math"/>
                        </a:rPr>
                        <m:t>=1.25 </m:t>
                      </m:r>
                      <m:r>
                        <a:rPr lang="es-CO" sz="2400" i="1">
                          <a:latin typeface="Cambria Math"/>
                        </a:rPr>
                        <m:t>𝑥</m:t>
                      </m:r>
                      <m:r>
                        <a:rPr lang="es-CO" sz="2400" i="1">
                          <a:latin typeface="Cambria Math"/>
                        </a:rPr>
                        <m:t> </m:t>
                      </m:r>
                      <m:r>
                        <a:rPr lang="es-CO" sz="2400" i="1">
                          <a:latin typeface="Cambria Math"/>
                        </a:rPr>
                        <m:t>𝐼𝑛</m:t>
                      </m:r>
                      <m:r>
                        <a:rPr lang="es-CO" sz="2400" i="1">
                          <a:latin typeface="Cambria Math"/>
                        </a:rPr>
                        <m:t>                </m:t>
                      </m:r>
                      <m:r>
                        <a:rPr lang="es-CO" sz="2400" i="1">
                          <a:latin typeface="Cambria Math"/>
                        </a:rPr>
                        <m:t>𝐹𝑠</m:t>
                      </m:r>
                      <m:r>
                        <a:rPr lang="es-CO" sz="2400" i="1">
                          <a:latin typeface="Cambria Math"/>
                        </a:rPr>
                        <m:t>=1,15</m:t>
                      </m:r>
                    </m:oMath>
                  </m:oMathPara>
                </a14:m>
                <a:endParaRPr lang="es-CO" sz="2400" dirty="0"/>
              </a:p>
              <a:p>
                <a:endParaRPr lang="es-CO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02" y="4904000"/>
                <a:ext cx="5542415" cy="14773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5152018" y="5620825"/>
            <a:ext cx="1603209" cy="48547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extBox 7"/>
          <p:cNvSpPr txBox="1"/>
          <p:nvPr/>
        </p:nvSpPr>
        <p:spPr>
          <a:xfrm>
            <a:off x="903546" y="195922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Long Time:</a:t>
            </a:r>
          </a:p>
        </p:txBody>
      </p:sp>
    </p:spTree>
    <p:extLst>
      <p:ext uri="{BB962C8B-B14F-4D97-AF65-F5344CB8AC3E}">
        <p14:creationId xmlns:p14="http://schemas.microsoft.com/office/powerpoint/2010/main" val="335347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1691680" y="188640"/>
            <a:ext cx="52521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200HP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492896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 err="1" smtClean="0">
                <a:solidFill>
                  <a:sysClr val="windowText" lastClr="000000"/>
                </a:solidFill>
              </a:rPr>
              <a:t>I</a:t>
            </a:r>
            <a:r>
              <a:rPr lang="en-US" sz="2800" kern="0" baseline="-25000" dirty="0" err="1" smtClean="0">
                <a:solidFill>
                  <a:sysClr val="windowText" lastClr="000000"/>
                </a:solidFill>
              </a:rPr>
              <a:t>sd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>
                <a:solidFill>
                  <a:sysClr val="windowText" lastClr="000000"/>
                </a:solidFill>
              </a:rPr>
              <a:t>&gt;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Inom</a:t>
            </a:r>
            <a:r>
              <a:rPr lang="en-US" sz="2800" kern="0" dirty="0">
                <a:solidFill>
                  <a:sysClr val="windowText" lastClr="000000"/>
                </a:solidFill>
              </a:rPr>
              <a:t> motor x 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7</a:t>
            </a:r>
            <a:endParaRPr lang="es-CO" sz="2800" kern="0" dirty="0">
              <a:solidFill>
                <a:sysClr val="windowText" lastClr="000000"/>
              </a:solidFill>
            </a:endParaRPr>
          </a:p>
          <a:p>
            <a:r>
              <a:rPr lang="en-US" sz="2800" kern="0" dirty="0" err="1" smtClean="0">
                <a:solidFill>
                  <a:sysClr val="windowText" lastClr="000000"/>
                </a:solidFill>
              </a:rPr>
              <a:t>I</a:t>
            </a:r>
            <a:r>
              <a:rPr lang="en-US" sz="2800" kern="0" baseline="-25000" dirty="0" err="1" smtClean="0">
                <a:solidFill>
                  <a:sysClr val="windowText" lastClr="000000"/>
                </a:solidFill>
              </a:rPr>
              <a:t>sd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>
                <a:solidFill>
                  <a:sysClr val="windowText" lastClr="000000"/>
                </a:solidFill>
              </a:rPr>
              <a:t>&gt; 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231.8 </a:t>
            </a:r>
            <a:r>
              <a:rPr lang="en-US" sz="2800" kern="0" dirty="0">
                <a:solidFill>
                  <a:sysClr val="windowText" lastClr="000000"/>
                </a:solidFill>
              </a:rPr>
              <a:t>A x 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7 </a:t>
            </a:r>
            <a:r>
              <a:rPr lang="en-US" sz="2800" kern="0" dirty="0">
                <a:solidFill>
                  <a:sysClr val="windowText" lastClr="000000"/>
                </a:solidFill>
              </a:rPr>
              <a:t>= 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1622.6 </a:t>
            </a:r>
            <a:r>
              <a:rPr lang="en-US" sz="2800" kern="0" dirty="0">
                <a:solidFill>
                  <a:sysClr val="windowText" lastClr="000000"/>
                </a:solidFill>
              </a:rPr>
              <a:t>A</a:t>
            </a:r>
            <a:endParaRPr lang="es-CO" sz="2800" kern="0" dirty="0">
              <a:solidFill>
                <a:sysClr val="windowText" lastClr="000000"/>
              </a:solidFill>
            </a:endParaRPr>
          </a:p>
          <a:p>
            <a:r>
              <a:rPr lang="en-US" sz="2800" kern="0" dirty="0" err="1" smtClean="0">
                <a:solidFill>
                  <a:sysClr val="windowText" lastClr="000000"/>
                </a:solidFill>
              </a:rPr>
              <a:t>I</a:t>
            </a:r>
            <a:r>
              <a:rPr lang="en-US" sz="2800" kern="0" baseline="-25000" dirty="0" err="1" smtClean="0">
                <a:solidFill>
                  <a:sysClr val="windowText" lastClr="000000"/>
                </a:solidFill>
              </a:rPr>
              <a:t>sd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=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Ir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x 7 = 1960 A</a:t>
            </a:r>
            <a:endParaRPr lang="es-CO" sz="2800" kern="0" dirty="0">
              <a:solidFill>
                <a:sysClr val="windowText" lastClr="000000"/>
              </a:solidFill>
            </a:endParaRPr>
          </a:p>
          <a:p>
            <a:r>
              <a:rPr lang="en-US" sz="2800" kern="0" dirty="0" err="1" smtClean="0">
                <a:solidFill>
                  <a:sysClr val="windowText" lastClr="000000"/>
                </a:solidFill>
              </a:rPr>
              <a:t>t</a:t>
            </a:r>
            <a:r>
              <a:rPr lang="en-US" sz="2800" kern="0" baseline="-25000" dirty="0" err="1" smtClean="0">
                <a:solidFill>
                  <a:sysClr val="windowText" lastClr="000000"/>
                </a:solidFill>
              </a:rPr>
              <a:t>sd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>
                <a:solidFill>
                  <a:sysClr val="windowText" lastClr="000000"/>
                </a:solidFill>
              </a:rPr>
              <a:t>= 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No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es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ajustable</a:t>
            </a:r>
            <a:endParaRPr lang="en-US" sz="28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 smtClean="0">
                <a:solidFill>
                  <a:srgbClr val="003399"/>
                </a:solidFill>
                <a:latin typeface="+mj-lt"/>
              </a:rPr>
              <a:t>Ajustes Interruptor Micrologic 2.3M – In = 320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3546" y="195922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Short time: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1662" y="4925486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 smtClean="0">
                <a:solidFill>
                  <a:sysClr val="windowText" lastClr="000000"/>
                </a:solidFill>
              </a:rPr>
              <a:t>I</a:t>
            </a:r>
            <a:r>
              <a:rPr lang="en-US" sz="2800" kern="0" baseline="-25000" dirty="0">
                <a:solidFill>
                  <a:sysClr val="windowText" lastClr="000000"/>
                </a:solidFill>
              </a:rPr>
              <a:t>i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s-CO" sz="2800" kern="0" dirty="0" smtClean="0">
                <a:solidFill>
                  <a:sysClr val="windowText" lastClr="000000"/>
                </a:solidFill>
              </a:rPr>
              <a:t>= 13 x </a:t>
            </a:r>
            <a:r>
              <a:rPr lang="es-CO" sz="2800" kern="0" dirty="0" err="1" smtClean="0">
                <a:solidFill>
                  <a:sysClr val="windowText" lastClr="000000"/>
                </a:solidFill>
              </a:rPr>
              <a:t>Inom</a:t>
            </a:r>
            <a:r>
              <a:rPr lang="es-CO" sz="2800" kern="0" dirty="0" smtClean="0">
                <a:solidFill>
                  <a:sysClr val="windowText" lastClr="000000"/>
                </a:solidFill>
              </a:rPr>
              <a:t> motor</a:t>
            </a:r>
            <a:endParaRPr lang="es-CO" sz="2800" kern="0" dirty="0">
              <a:solidFill>
                <a:sysClr val="windowText" lastClr="000000"/>
              </a:solidFill>
            </a:endParaRPr>
          </a:p>
          <a:p>
            <a:r>
              <a:rPr lang="en-US" sz="2800" kern="0" dirty="0">
                <a:solidFill>
                  <a:sysClr val="windowText" lastClr="000000"/>
                </a:solidFill>
              </a:rPr>
              <a:t>I</a:t>
            </a:r>
            <a:r>
              <a:rPr lang="en-US" sz="2800" kern="0" baseline="-25000" dirty="0">
                <a:solidFill>
                  <a:sysClr val="windowText" lastClr="000000"/>
                </a:solidFill>
              </a:rPr>
              <a:t>i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s-CO" sz="2800" kern="0" dirty="0">
                <a:solidFill>
                  <a:sysClr val="windowText" lastClr="000000"/>
                </a:solidFill>
              </a:rPr>
              <a:t>= 13 x </a:t>
            </a:r>
            <a:r>
              <a:rPr lang="es-CO" sz="2800" kern="0" dirty="0" smtClean="0">
                <a:solidFill>
                  <a:sysClr val="windowText" lastClr="000000"/>
                </a:solidFill>
              </a:rPr>
              <a:t>231.8 A = 3013.3 A</a:t>
            </a:r>
          </a:p>
          <a:p>
            <a:r>
              <a:rPr lang="en-US" sz="2800" kern="0" dirty="0">
                <a:solidFill>
                  <a:sysClr val="windowText" lastClr="000000"/>
                </a:solidFill>
              </a:rPr>
              <a:t>I</a:t>
            </a:r>
            <a:r>
              <a:rPr lang="en-US" sz="2800" kern="0" baseline="-25000" dirty="0">
                <a:solidFill>
                  <a:sysClr val="windowText" lastClr="000000"/>
                </a:solidFill>
              </a:rPr>
              <a:t>i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s-CO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s-CO" sz="2800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No es ajustable</a:t>
            </a:r>
            <a:endParaRPr lang="es-CO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439181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Instantaneous:</a:t>
            </a:r>
          </a:p>
        </p:txBody>
      </p:sp>
    </p:spTree>
    <p:extLst>
      <p:ext uri="{BB962C8B-B14F-4D97-AF65-F5344CB8AC3E}">
        <p14:creationId xmlns:p14="http://schemas.microsoft.com/office/powerpoint/2010/main" val="28867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1691680" y="188640"/>
            <a:ext cx="52521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200HP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Ajustes Interruptor Micrologic 2.3M – In = 320 A (</a:t>
            </a:r>
            <a:r>
              <a:rPr lang="es-CO" sz="2400" b="1" dirty="0">
                <a:solidFill>
                  <a:srgbClr val="003399"/>
                </a:solidFill>
                <a:latin typeface="+mj-lt"/>
              </a:rPr>
              <a:t>FASE)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35168"/>
            <a:ext cx="7632850" cy="50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1691680" y="188640"/>
            <a:ext cx="52521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</a:t>
            </a:r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5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324" y="186179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/>
              <a:t>Micrologic 2.2M – 100 A.</a:t>
            </a:r>
            <a:endParaRPr lang="es-CO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29518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 smtClean="0">
                <a:solidFill>
                  <a:srgbClr val="003399"/>
                </a:solidFill>
                <a:latin typeface="+mj-lt"/>
              </a:rPr>
              <a:t>Interruptor Schneider Electric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24" y="2701440"/>
            <a:ext cx="5251152" cy="30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1691680" y="188640"/>
            <a:ext cx="52521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</a:t>
            </a:r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5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492896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/>
              <a:t>I</a:t>
            </a:r>
            <a:r>
              <a:rPr lang="es-CO" sz="2000" dirty="0"/>
              <a:t>r</a:t>
            </a:r>
            <a:r>
              <a:rPr lang="es-CO" sz="2000" dirty="0" smtClean="0"/>
              <a:t> </a:t>
            </a:r>
            <a:r>
              <a:rPr lang="es-CO" sz="2800" dirty="0"/>
              <a:t>= 1.25 x FLA</a:t>
            </a:r>
          </a:p>
          <a:p>
            <a:pPr algn="just"/>
            <a:r>
              <a:rPr lang="es-CO" sz="2800" dirty="0" smtClean="0"/>
              <a:t>I</a:t>
            </a:r>
            <a:r>
              <a:rPr lang="es-CO" sz="2000" dirty="0"/>
              <a:t>r</a:t>
            </a:r>
            <a:r>
              <a:rPr lang="es-CO" sz="2800" dirty="0" smtClean="0"/>
              <a:t> </a:t>
            </a:r>
            <a:r>
              <a:rPr lang="es-CO" sz="2800" dirty="0"/>
              <a:t>= 1.25 x </a:t>
            </a:r>
            <a:r>
              <a:rPr lang="es-CO" sz="2800" dirty="0" smtClean="0"/>
              <a:t>58 </a:t>
            </a:r>
            <a:r>
              <a:rPr lang="es-CO" sz="2800" dirty="0"/>
              <a:t>A = </a:t>
            </a:r>
            <a:r>
              <a:rPr lang="es-CO" sz="2800" dirty="0" smtClean="0"/>
              <a:t>72.5 </a:t>
            </a:r>
            <a:r>
              <a:rPr lang="es-CO" sz="2800" dirty="0"/>
              <a:t>A</a:t>
            </a:r>
          </a:p>
          <a:p>
            <a:pPr algn="just"/>
            <a:r>
              <a:rPr lang="es-CO" sz="2800" dirty="0" smtClean="0"/>
              <a:t>I</a:t>
            </a:r>
            <a:r>
              <a:rPr lang="es-CO" sz="2000" dirty="0"/>
              <a:t>r</a:t>
            </a:r>
            <a:r>
              <a:rPr lang="es-CO" sz="2800" dirty="0" smtClean="0"/>
              <a:t> </a:t>
            </a:r>
            <a:r>
              <a:rPr lang="es-CO" sz="2800" dirty="0"/>
              <a:t>= </a:t>
            </a:r>
            <a:r>
              <a:rPr lang="es-CO" sz="2800" dirty="0" smtClean="0"/>
              <a:t>70 </a:t>
            </a:r>
            <a:r>
              <a:rPr lang="es-CO" sz="2800" dirty="0"/>
              <a:t>A (</a:t>
            </a:r>
            <a:r>
              <a:rPr lang="es-CO" sz="2800" b="1" i="1" dirty="0">
                <a:solidFill>
                  <a:srgbClr val="0070C0"/>
                </a:solidFill>
              </a:rPr>
              <a:t>En sitio, se debe ajustar en el valor siguiente más cercano</a:t>
            </a:r>
            <a:r>
              <a:rPr lang="es-CO" sz="2800" dirty="0"/>
              <a:t>)</a:t>
            </a:r>
          </a:p>
          <a:p>
            <a:pPr algn="just"/>
            <a:r>
              <a:rPr lang="es-CO" sz="2800" dirty="0" err="1" smtClean="0"/>
              <a:t>tr</a:t>
            </a:r>
            <a:r>
              <a:rPr lang="es-CO" sz="2800" dirty="0" smtClean="0"/>
              <a:t> </a:t>
            </a:r>
            <a:r>
              <a:rPr lang="es-CO" sz="2800" dirty="0"/>
              <a:t>= </a:t>
            </a:r>
            <a:r>
              <a:rPr lang="es-CO" sz="2800" dirty="0" smtClean="0"/>
              <a:t>5 (Trip </a:t>
            </a:r>
            <a:r>
              <a:rPr lang="es-CO" sz="2800" dirty="0" err="1" smtClean="0"/>
              <a:t>class</a:t>
            </a:r>
            <a:r>
              <a:rPr lang="es-CO" sz="2800" dirty="0" smtClean="0"/>
              <a:t>)</a:t>
            </a:r>
            <a:endParaRPr lang="es-CO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 smtClean="0">
                <a:solidFill>
                  <a:srgbClr val="003399"/>
                </a:solidFill>
                <a:latin typeface="+mj-lt"/>
              </a:rPr>
              <a:t>Ajustes Interruptor Micrologic 2.2M – In = 100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7602" y="4904000"/>
                <a:ext cx="554241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𝑃𝑖𝑐𝑘𝑢𝑝</m:t>
                      </m:r>
                      <m:r>
                        <a:rPr lang="es-CO" sz="2400" b="0" i="1" smtClean="0">
                          <a:latin typeface="Cambria Math"/>
                        </a:rPr>
                        <m:t>=1.15 </m:t>
                      </m:r>
                      <m:r>
                        <a:rPr lang="es-CO" sz="2400" b="0" i="1" smtClean="0">
                          <a:latin typeface="Cambria Math"/>
                        </a:rPr>
                        <m:t>𝑥</m:t>
                      </m:r>
                      <m:r>
                        <a:rPr lang="es-CO" sz="2400" b="0" i="1" smtClean="0">
                          <a:latin typeface="Cambria Math"/>
                        </a:rPr>
                        <m:t> </m:t>
                      </m:r>
                      <m:r>
                        <a:rPr lang="es-CO" sz="2400" b="0" i="1" smtClean="0">
                          <a:latin typeface="Cambria Math"/>
                        </a:rPr>
                        <m:t>𝐼𝑛</m:t>
                      </m:r>
                      <m:r>
                        <a:rPr lang="es-CO" sz="2400" b="0" i="1" smtClean="0">
                          <a:latin typeface="Cambria Math"/>
                        </a:rPr>
                        <m:t>                </m:t>
                      </m:r>
                      <m:r>
                        <a:rPr lang="es-CO" sz="2400" b="0" i="1" smtClean="0">
                          <a:latin typeface="Cambria Math"/>
                        </a:rPr>
                        <m:t>𝐹𝑠</m:t>
                      </m:r>
                      <m:r>
                        <a:rPr lang="es-CO" sz="2400" b="0" i="1" smtClean="0">
                          <a:latin typeface="Cambria Math"/>
                        </a:rPr>
                        <m:t>=1,0</m:t>
                      </m:r>
                    </m:oMath>
                  </m:oMathPara>
                </a14:m>
                <a:endParaRPr lang="es-CO" sz="2400" b="0" dirty="0" smtClean="0"/>
              </a:p>
              <a:p>
                <a:endParaRPr lang="es-CO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i="1">
                          <a:latin typeface="Cambria Math"/>
                        </a:rPr>
                        <m:t>𝑃𝑖𝑐𝑘𝑢𝑝</m:t>
                      </m:r>
                      <m:r>
                        <a:rPr lang="es-CO" sz="2400" i="1">
                          <a:latin typeface="Cambria Math"/>
                        </a:rPr>
                        <m:t>=1.25 </m:t>
                      </m:r>
                      <m:r>
                        <a:rPr lang="es-CO" sz="2400" i="1">
                          <a:latin typeface="Cambria Math"/>
                        </a:rPr>
                        <m:t>𝑥</m:t>
                      </m:r>
                      <m:r>
                        <a:rPr lang="es-CO" sz="2400" i="1">
                          <a:latin typeface="Cambria Math"/>
                        </a:rPr>
                        <m:t> </m:t>
                      </m:r>
                      <m:r>
                        <a:rPr lang="es-CO" sz="2400" i="1">
                          <a:latin typeface="Cambria Math"/>
                        </a:rPr>
                        <m:t>𝐼𝑛</m:t>
                      </m:r>
                      <m:r>
                        <a:rPr lang="es-CO" sz="2400" i="1">
                          <a:latin typeface="Cambria Math"/>
                        </a:rPr>
                        <m:t>                </m:t>
                      </m:r>
                      <m:r>
                        <a:rPr lang="es-CO" sz="2400" i="1">
                          <a:latin typeface="Cambria Math"/>
                        </a:rPr>
                        <m:t>𝐹𝑠</m:t>
                      </m:r>
                      <m:r>
                        <a:rPr lang="es-CO" sz="2400" i="1">
                          <a:latin typeface="Cambria Math"/>
                        </a:rPr>
                        <m:t>=1,15</m:t>
                      </m:r>
                    </m:oMath>
                  </m:oMathPara>
                </a14:m>
                <a:endParaRPr lang="es-CO" sz="2400" dirty="0"/>
              </a:p>
              <a:p>
                <a:endParaRPr lang="es-CO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02" y="4904000"/>
                <a:ext cx="5542415" cy="14773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5152018" y="5620825"/>
            <a:ext cx="1603209" cy="48547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extBox 7"/>
          <p:cNvSpPr txBox="1"/>
          <p:nvPr/>
        </p:nvSpPr>
        <p:spPr>
          <a:xfrm>
            <a:off x="903546" y="195922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Long Time:</a:t>
            </a:r>
          </a:p>
        </p:txBody>
      </p:sp>
    </p:spTree>
    <p:extLst>
      <p:ext uri="{BB962C8B-B14F-4D97-AF65-F5344CB8AC3E}">
        <p14:creationId xmlns:p14="http://schemas.microsoft.com/office/powerpoint/2010/main" val="363673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1691680" y="188640"/>
            <a:ext cx="52521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</a:t>
            </a:r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5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492896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 err="1" smtClean="0">
                <a:solidFill>
                  <a:sysClr val="windowText" lastClr="000000"/>
                </a:solidFill>
              </a:rPr>
              <a:t>I</a:t>
            </a:r>
            <a:r>
              <a:rPr lang="en-US" sz="2800" kern="0" baseline="-25000" dirty="0" err="1" smtClean="0">
                <a:solidFill>
                  <a:sysClr val="windowText" lastClr="000000"/>
                </a:solidFill>
              </a:rPr>
              <a:t>sd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>
                <a:solidFill>
                  <a:sysClr val="windowText" lastClr="000000"/>
                </a:solidFill>
              </a:rPr>
              <a:t>&gt; </a:t>
            </a:r>
            <a:r>
              <a:rPr lang="en-US" sz="2800" kern="0" dirty="0" err="1">
                <a:solidFill>
                  <a:sysClr val="windowText" lastClr="000000"/>
                </a:solidFill>
              </a:rPr>
              <a:t>Inom</a:t>
            </a:r>
            <a:r>
              <a:rPr lang="en-US" sz="2800" kern="0" dirty="0">
                <a:solidFill>
                  <a:sysClr val="windowText" lastClr="000000"/>
                </a:solidFill>
              </a:rPr>
              <a:t> motor x 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7</a:t>
            </a:r>
            <a:endParaRPr lang="es-CO" sz="2800" kern="0" dirty="0">
              <a:solidFill>
                <a:sysClr val="windowText" lastClr="000000"/>
              </a:solidFill>
            </a:endParaRPr>
          </a:p>
          <a:p>
            <a:r>
              <a:rPr lang="en-US" sz="2800" kern="0" dirty="0" err="1" smtClean="0">
                <a:solidFill>
                  <a:sysClr val="windowText" lastClr="000000"/>
                </a:solidFill>
              </a:rPr>
              <a:t>I</a:t>
            </a:r>
            <a:r>
              <a:rPr lang="en-US" sz="2800" kern="0" baseline="-25000" dirty="0" err="1" smtClean="0">
                <a:solidFill>
                  <a:sysClr val="windowText" lastClr="000000"/>
                </a:solidFill>
              </a:rPr>
              <a:t>sd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>
                <a:solidFill>
                  <a:sysClr val="windowText" lastClr="000000"/>
                </a:solidFill>
              </a:rPr>
              <a:t>&gt; 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58 </a:t>
            </a:r>
            <a:r>
              <a:rPr lang="en-US" sz="2800" kern="0" dirty="0">
                <a:solidFill>
                  <a:sysClr val="windowText" lastClr="000000"/>
                </a:solidFill>
              </a:rPr>
              <a:t>A x 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7 </a:t>
            </a:r>
            <a:r>
              <a:rPr lang="en-US" sz="2800" kern="0" dirty="0">
                <a:solidFill>
                  <a:sysClr val="windowText" lastClr="000000"/>
                </a:solidFill>
              </a:rPr>
              <a:t>= 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406 </a:t>
            </a:r>
            <a:r>
              <a:rPr lang="en-US" sz="2800" kern="0" dirty="0">
                <a:solidFill>
                  <a:sysClr val="windowText" lastClr="000000"/>
                </a:solidFill>
              </a:rPr>
              <a:t>A</a:t>
            </a:r>
            <a:endParaRPr lang="es-CO" sz="2800" kern="0" dirty="0">
              <a:solidFill>
                <a:sysClr val="windowText" lastClr="000000"/>
              </a:solidFill>
            </a:endParaRPr>
          </a:p>
          <a:p>
            <a:r>
              <a:rPr lang="en-US" sz="2800" kern="0" dirty="0" err="1" smtClean="0">
                <a:solidFill>
                  <a:sysClr val="windowText" lastClr="000000"/>
                </a:solidFill>
              </a:rPr>
              <a:t>I</a:t>
            </a:r>
            <a:r>
              <a:rPr lang="en-US" sz="2800" kern="0" baseline="-25000" dirty="0" err="1" smtClean="0">
                <a:solidFill>
                  <a:sysClr val="windowText" lastClr="000000"/>
                </a:solidFill>
              </a:rPr>
              <a:t>sd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=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Ir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x 7 = 490 A</a:t>
            </a:r>
            <a:endParaRPr lang="es-CO" sz="2800" kern="0" dirty="0">
              <a:solidFill>
                <a:sysClr val="windowText" lastClr="000000"/>
              </a:solidFill>
            </a:endParaRPr>
          </a:p>
          <a:p>
            <a:r>
              <a:rPr lang="en-US" sz="2800" kern="0" dirty="0" err="1" smtClean="0">
                <a:solidFill>
                  <a:sysClr val="windowText" lastClr="000000"/>
                </a:solidFill>
              </a:rPr>
              <a:t>t</a:t>
            </a:r>
            <a:r>
              <a:rPr lang="en-US" sz="2800" kern="0" baseline="-25000" dirty="0" err="1" smtClean="0">
                <a:solidFill>
                  <a:sysClr val="windowText" lastClr="000000"/>
                </a:solidFill>
              </a:rPr>
              <a:t>sd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>
                <a:solidFill>
                  <a:sysClr val="windowText" lastClr="000000"/>
                </a:solidFill>
              </a:rPr>
              <a:t>= 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No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es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ajustable</a:t>
            </a:r>
            <a:endParaRPr lang="en-US" sz="28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 smtClean="0">
                <a:solidFill>
                  <a:srgbClr val="003399"/>
                </a:solidFill>
                <a:latin typeface="+mj-lt"/>
              </a:rPr>
              <a:t>Ajustes Interruptor Micrologic 2.2M – In = 100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3546" y="195922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Short time: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1662" y="4925486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 smtClean="0">
                <a:solidFill>
                  <a:sysClr val="windowText" lastClr="000000"/>
                </a:solidFill>
              </a:rPr>
              <a:t>I</a:t>
            </a:r>
            <a:r>
              <a:rPr lang="en-US" sz="2800" kern="0" baseline="-25000" dirty="0">
                <a:solidFill>
                  <a:sysClr val="windowText" lastClr="000000"/>
                </a:solidFill>
              </a:rPr>
              <a:t>i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s-CO" sz="2800" kern="0" dirty="0" smtClean="0">
                <a:solidFill>
                  <a:sysClr val="windowText" lastClr="000000"/>
                </a:solidFill>
              </a:rPr>
              <a:t>= 13 x </a:t>
            </a:r>
            <a:r>
              <a:rPr lang="es-CO" sz="2800" kern="0" dirty="0" err="1" smtClean="0">
                <a:solidFill>
                  <a:sysClr val="windowText" lastClr="000000"/>
                </a:solidFill>
              </a:rPr>
              <a:t>Inom</a:t>
            </a:r>
            <a:r>
              <a:rPr lang="es-CO" sz="2800" kern="0" dirty="0" smtClean="0">
                <a:solidFill>
                  <a:sysClr val="windowText" lastClr="000000"/>
                </a:solidFill>
              </a:rPr>
              <a:t> motor</a:t>
            </a:r>
            <a:endParaRPr lang="es-CO" sz="2800" kern="0" dirty="0">
              <a:solidFill>
                <a:sysClr val="windowText" lastClr="000000"/>
              </a:solidFill>
            </a:endParaRPr>
          </a:p>
          <a:p>
            <a:r>
              <a:rPr lang="en-US" sz="2800" kern="0" dirty="0">
                <a:solidFill>
                  <a:sysClr val="windowText" lastClr="000000"/>
                </a:solidFill>
              </a:rPr>
              <a:t>I</a:t>
            </a:r>
            <a:r>
              <a:rPr lang="en-US" sz="2800" kern="0" baseline="-25000" dirty="0">
                <a:solidFill>
                  <a:sysClr val="windowText" lastClr="000000"/>
                </a:solidFill>
              </a:rPr>
              <a:t>i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s-CO" sz="2800" kern="0" dirty="0">
                <a:solidFill>
                  <a:sysClr val="windowText" lastClr="000000"/>
                </a:solidFill>
              </a:rPr>
              <a:t>= 13 x </a:t>
            </a:r>
            <a:r>
              <a:rPr lang="es-CO" sz="2800" kern="0" dirty="0" smtClean="0">
                <a:solidFill>
                  <a:sysClr val="windowText" lastClr="000000"/>
                </a:solidFill>
              </a:rPr>
              <a:t>231.8 A = 3013.3 A</a:t>
            </a:r>
          </a:p>
          <a:p>
            <a:r>
              <a:rPr lang="en-US" sz="2800" kern="0" dirty="0">
                <a:solidFill>
                  <a:sysClr val="windowText" lastClr="000000"/>
                </a:solidFill>
              </a:rPr>
              <a:t>I</a:t>
            </a:r>
            <a:r>
              <a:rPr lang="en-US" sz="2800" kern="0" baseline="-25000" dirty="0">
                <a:solidFill>
                  <a:sysClr val="windowText" lastClr="000000"/>
                </a:solidFill>
              </a:rPr>
              <a:t>i</a:t>
            </a:r>
            <a:r>
              <a:rPr lang="en-US" sz="2800" kern="0" dirty="0">
                <a:solidFill>
                  <a:sysClr val="windowText" lastClr="000000"/>
                </a:solidFill>
              </a:rPr>
              <a:t> </a:t>
            </a:r>
            <a:r>
              <a:rPr lang="es-CO" sz="2800" kern="0" dirty="0" smtClean="0">
                <a:solidFill>
                  <a:sysClr val="windowText" lastClr="000000"/>
                </a:solidFill>
              </a:rPr>
              <a:t> </a:t>
            </a:r>
            <a:r>
              <a:rPr lang="es-CO" sz="2800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No es ajustable</a:t>
            </a:r>
            <a:endParaRPr lang="es-CO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439181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Instantaneous:</a:t>
            </a:r>
          </a:p>
        </p:txBody>
      </p:sp>
    </p:spTree>
    <p:extLst>
      <p:ext uri="{BB962C8B-B14F-4D97-AF65-F5344CB8AC3E}">
        <p14:creationId xmlns:p14="http://schemas.microsoft.com/office/powerpoint/2010/main" val="292310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1691680" y="188640"/>
            <a:ext cx="525212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</a:t>
            </a:r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5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400" b="1" dirty="0" smtClean="0">
                <a:solidFill>
                  <a:srgbClr val="003399"/>
                </a:solidFill>
                <a:latin typeface="+mj-lt"/>
              </a:rPr>
              <a:t>Ajustes Interruptor Micrologic 2.2M – In = 100 A (FASE)</a:t>
            </a:r>
            <a:endParaRPr lang="es-CO" sz="2800" b="1" dirty="0" smtClean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7488832" cy="49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0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9675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 smtClean="0">
                <a:solidFill>
                  <a:srgbClr val="003399"/>
                </a:solidFill>
              </a:rPr>
              <a:t>Relé: </a:t>
            </a:r>
            <a:r>
              <a:rPr lang="es-CO" sz="2800" b="1" dirty="0">
                <a:solidFill>
                  <a:srgbClr val="003399"/>
                </a:solidFill>
              </a:rPr>
              <a:t>GE Multilín 469</a:t>
            </a:r>
          </a:p>
        </p:txBody>
      </p:sp>
      <p:pic>
        <p:nvPicPr>
          <p:cNvPr id="7" name="6 Imagen"/>
          <p:cNvPicPr/>
          <p:nvPr/>
        </p:nvPicPr>
        <p:blipFill>
          <a:blip r:embed="rId2"/>
          <a:srcRect l="18160" t="11111" b="10774"/>
          <a:stretch>
            <a:fillRect/>
          </a:stretch>
        </p:blipFill>
        <p:spPr bwMode="auto">
          <a:xfrm>
            <a:off x="467544" y="1988840"/>
            <a:ext cx="6878032" cy="416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46 Título"/>
          <p:cNvSpPr txBox="1">
            <a:spLocks/>
          </p:cNvSpPr>
          <p:nvPr/>
        </p:nvSpPr>
        <p:spPr>
          <a:xfrm>
            <a:off x="1691680" y="260648"/>
            <a:ext cx="525212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1500HP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3790201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TC Fase = 500 / 5</a:t>
            </a:r>
          </a:p>
          <a:p>
            <a:r>
              <a:rPr lang="es-CO" sz="1100" dirty="0" smtClean="0"/>
              <a:t>TC Tierra = 50 / 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762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6 Título"/>
          <p:cNvSpPr txBox="1">
            <a:spLocks/>
          </p:cNvSpPr>
          <p:nvPr/>
        </p:nvSpPr>
        <p:spPr>
          <a:xfrm>
            <a:off x="1691680" y="260648"/>
            <a:ext cx="525212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1500HP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482600" y="1268760"/>
            <a:ext cx="8215313" cy="500825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System Setup</a:t>
            </a: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32856"/>
            <a:ext cx="5191428" cy="21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5443"/>
            <a:ext cx="8535140" cy="6607113"/>
          </a:xfrm>
          <a:prstGeom prst="rect">
            <a:avLst/>
          </a:prstGeom>
        </p:spPr>
      </p:pic>
      <p:sp>
        <p:nvSpPr>
          <p:cNvPr id="4" name="46 Título"/>
          <p:cNvSpPr txBox="1">
            <a:spLocks/>
          </p:cNvSpPr>
          <p:nvPr/>
        </p:nvSpPr>
        <p:spPr>
          <a:xfrm>
            <a:off x="1768152" y="116632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ea typeface="+mj-ea"/>
                <a:cs typeface="Calibri"/>
              </a:rPr>
              <a:t>BUS-1</a:t>
            </a:r>
            <a:endParaRPr lang="es-CO" sz="28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5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6 Título"/>
          <p:cNvSpPr txBox="1">
            <a:spLocks/>
          </p:cNvSpPr>
          <p:nvPr/>
        </p:nvSpPr>
        <p:spPr>
          <a:xfrm>
            <a:off x="1691680" y="260648"/>
            <a:ext cx="525212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1500HP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482600" y="1124744"/>
            <a:ext cx="8215313" cy="4990360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 err="1" smtClean="0">
                <a:solidFill>
                  <a:srgbClr val="003399"/>
                </a:solidFill>
              </a:rPr>
              <a:t>Thermal</a:t>
            </a:r>
            <a:r>
              <a:rPr lang="es-CO" sz="2000" b="1" kern="0" dirty="0" smtClean="0">
                <a:solidFill>
                  <a:srgbClr val="003399"/>
                </a:solidFill>
              </a:rPr>
              <a:t> </a:t>
            </a:r>
            <a:r>
              <a:rPr lang="es-CO" sz="2000" b="1" kern="0" dirty="0" err="1" smtClean="0">
                <a:solidFill>
                  <a:srgbClr val="003399"/>
                </a:solidFill>
              </a:rPr>
              <a:t>Model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989" y="2110974"/>
            <a:ext cx="4876534" cy="1292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1680" y="3717032"/>
                <a:ext cx="554241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b="0" i="1" smtClean="0">
                          <a:latin typeface="Cambria Math"/>
                        </a:rPr>
                        <m:t>𝑃𝑖𝑐𝑘𝑢𝑝</m:t>
                      </m:r>
                      <m:r>
                        <a:rPr lang="es-CO" sz="2400" b="0" i="1" smtClean="0">
                          <a:latin typeface="Cambria Math"/>
                        </a:rPr>
                        <m:t>=1.15 </m:t>
                      </m:r>
                      <m:r>
                        <a:rPr lang="es-CO" sz="2400" b="0" i="1" smtClean="0">
                          <a:latin typeface="Cambria Math"/>
                        </a:rPr>
                        <m:t>𝑥</m:t>
                      </m:r>
                      <m:r>
                        <a:rPr lang="es-CO" sz="2400" b="0" i="1" smtClean="0">
                          <a:latin typeface="Cambria Math"/>
                        </a:rPr>
                        <m:t> </m:t>
                      </m:r>
                      <m:r>
                        <a:rPr lang="es-CO" sz="2400" b="0" i="1" smtClean="0">
                          <a:latin typeface="Cambria Math"/>
                        </a:rPr>
                        <m:t>𝐼𝑛</m:t>
                      </m:r>
                      <m:r>
                        <a:rPr lang="es-CO" sz="2400" b="0" i="1" smtClean="0">
                          <a:latin typeface="Cambria Math"/>
                        </a:rPr>
                        <m:t>                </m:t>
                      </m:r>
                      <m:r>
                        <a:rPr lang="es-CO" sz="2400" b="0" i="1" smtClean="0">
                          <a:latin typeface="Cambria Math"/>
                        </a:rPr>
                        <m:t>𝐹𝑠</m:t>
                      </m:r>
                      <m:r>
                        <a:rPr lang="es-CO" sz="2400" b="0" i="1" smtClean="0">
                          <a:latin typeface="Cambria Math"/>
                        </a:rPr>
                        <m:t>=1,0</m:t>
                      </m:r>
                    </m:oMath>
                  </m:oMathPara>
                </a14:m>
                <a:endParaRPr lang="es-CO" sz="2400" b="0" dirty="0" smtClean="0"/>
              </a:p>
              <a:p>
                <a:endParaRPr lang="es-CO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2400" i="1">
                          <a:latin typeface="Cambria Math"/>
                        </a:rPr>
                        <m:t>𝑃𝑖𝑐𝑘𝑢𝑝</m:t>
                      </m:r>
                      <m:r>
                        <a:rPr lang="es-CO" sz="2400" i="1">
                          <a:latin typeface="Cambria Math"/>
                        </a:rPr>
                        <m:t>=1.25 </m:t>
                      </m:r>
                      <m:r>
                        <a:rPr lang="es-CO" sz="2400" i="1">
                          <a:latin typeface="Cambria Math"/>
                        </a:rPr>
                        <m:t>𝑥</m:t>
                      </m:r>
                      <m:r>
                        <a:rPr lang="es-CO" sz="2400" i="1">
                          <a:latin typeface="Cambria Math"/>
                        </a:rPr>
                        <m:t> </m:t>
                      </m:r>
                      <m:r>
                        <a:rPr lang="es-CO" sz="2400" i="1">
                          <a:latin typeface="Cambria Math"/>
                        </a:rPr>
                        <m:t>𝐼𝑛</m:t>
                      </m:r>
                      <m:r>
                        <a:rPr lang="es-CO" sz="2400" i="1">
                          <a:latin typeface="Cambria Math"/>
                        </a:rPr>
                        <m:t>                </m:t>
                      </m:r>
                      <m:r>
                        <a:rPr lang="es-CO" sz="2400" i="1">
                          <a:latin typeface="Cambria Math"/>
                        </a:rPr>
                        <m:t>𝐹𝑠</m:t>
                      </m:r>
                      <m:r>
                        <a:rPr lang="es-CO" sz="2400" i="1">
                          <a:latin typeface="Cambria Math"/>
                        </a:rPr>
                        <m:t>=1,15</m:t>
                      </m:r>
                    </m:oMath>
                  </m:oMathPara>
                </a14:m>
                <a:endParaRPr lang="es-CO" sz="2400" dirty="0"/>
              </a:p>
              <a:p>
                <a:endParaRPr lang="es-CO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717032"/>
                <a:ext cx="5542415" cy="14773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5492675" y="3716739"/>
            <a:ext cx="1603209" cy="48547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604" y="5279006"/>
            <a:ext cx="3978565" cy="9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6 Título"/>
          <p:cNvSpPr txBox="1">
            <a:spLocks/>
          </p:cNvSpPr>
          <p:nvPr/>
        </p:nvSpPr>
        <p:spPr>
          <a:xfrm>
            <a:off x="1691680" y="260648"/>
            <a:ext cx="525212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1500HP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15" name="2 Marcador de texto"/>
          <p:cNvSpPr txBox="1">
            <a:spLocks/>
          </p:cNvSpPr>
          <p:nvPr/>
        </p:nvSpPr>
        <p:spPr>
          <a:xfrm>
            <a:off x="482600" y="1123456"/>
            <a:ext cx="8215313" cy="525787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Current </a:t>
            </a:r>
            <a:r>
              <a:rPr lang="es-CO" sz="2800" b="1" dirty="0" smtClean="0">
                <a:solidFill>
                  <a:srgbClr val="003399"/>
                </a:solidFill>
                <a:latin typeface="+mj-lt"/>
              </a:rPr>
              <a:t>Elements</a:t>
            </a:r>
          </a:p>
          <a:p>
            <a:pPr marL="285750" indent="-285750">
              <a:buFont typeface="Courier New" pitchFamily="49" charset="0"/>
              <a:buChar char="o"/>
            </a:pPr>
            <a:endParaRPr lang="es-CO" sz="2800" b="1" dirty="0">
              <a:solidFill>
                <a:srgbClr val="003399"/>
              </a:solidFill>
              <a:latin typeface="+mj-lt"/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r>
              <a:rPr lang="en-US" sz="2300" b="1" kern="0" dirty="0" smtClean="0">
                <a:solidFill>
                  <a:sysClr val="windowText" lastClr="000000"/>
                </a:solidFill>
              </a:rPr>
              <a:t>Short Circuit Trip Pickup : </a:t>
            </a:r>
            <a:r>
              <a:rPr lang="en-US" sz="2300" b="1" i="1" kern="0" dirty="0" smtClean="0">
                <a:solidFill>
                  <a:srgbClr val="0070C0"/>
                </a:solidFill>
              </a:rPr>
              <a:t>13 × 348 A / 500 A = 9.05 × TC</a:t>
            </a:r>
            <a:endParaRPr lang="es-CO" sz="2300" b="1" i="1" kern="0" dirty="0" smtClean="0">
              <a:solidFill>
                <a:srgbClr val="0070C0"/>
              </a:solidFill>
            </a:endParaRPr>
          </a:p>
          <a:p>
            <a:r>
              <a:rPr lang="en-US" sz="2300" b="1" kern="0" dirty="0" smtClean="0">
                <a:solidFill>
                  <a:sysClr val="windowText" lastClr="000000"/>
                </a:solidFill>
              </a:rPr>
              <a:t>Short Circuit Trip Pickup : </a:t>
            </a:r>
            <a:r>
              <a:rPr lang="en-US" sz="2300" b="1" i="1" kern="0" dirty="0">
                <a:solidFill>
                  <a:srgbClr val="0070C0"/>
                </a:solidFill>
              </a:rPr>
              <a:t>9</a:t>
            </a:r>
            <a:r>
              <a:rPr lang="en-US" sz="2300" b="1" i="1" kern="0" dirty="0" smtClean="0">
                <a:solidFill>
                  <a:srgbClr val="0070C0"/>
                </a:solidFill>
              </a:rPr>
              <a:t> × TC</a:t>
            </a:r>
            <a:endParaRPr lang="es-CO" sz="2300" b="1" i="1" kern="0" dirty="0" smtClean="0">
              <a:solidFill>
                <a:srgbClr val="0070C0"/>
              </a:solidFill>
            </a:endParaRPr>
          </a:p>
          <a:p>
            <a:endParaRPr lang="es-CO" sz="24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77" y="1844824"/>
            <a:ext cx="4507926" cy="20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6 Título"/>
          <p:cNvSpPr txBox="1">
            <a:spLocks/>
          </p:cNvSpPr>
          <p:nvPr/>
        </p:nvSpPr>
        <p:spPr>
          <a:xfrm>
            <a:off x="1691680" y="188640"/>
            <a:ext cx="568863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1500HP</a:t>
            </a:r>
          </a:p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SELECTIVIDAD - FASE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83" y="1412776"/>
            <a:ext cx="7992626" cy="53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6 Título"/>
          <p:cNvSpPr txBox="1">
            <a:spLocks/>
          </p:cNvSpPr>
          <p:nvPr/>
        </p:nvSpPr>
        <p:spPr>
          <a:xfrm>
            <a:off x="1691680" y="260648"/>
            <a:ext cx="525212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1500HP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482600" y="1123456"/>
            <a:ext cx="8215313" cy="525787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Current Elements</a:t>
            </a: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r>
              <a:rPr lang="en-US" sz="2300" b="1" kern="0" dirty="0" smtClean="0">
                <a:solidFill>
                  <a:sysClr val="windowText" lastClr="000000"/>
                </a:solidFill>
              </a:rPr>
              <a:t>Ground Fault Trip Pickup : </a:t>
            </a:r>
            <a:r>
              <a:rPr lang="en-US" sz="2300" b="1" i="1" kern="0" dirty="0" smtClean="0">
                <a:solidFill>
                  <a:srgbClr val="0070C0"/>
                </a:solidFill>
              </a:rPr>
              <a:t>0.1 × 348 A / 50 A = 0.7 × CT</a:t>
            </a:r>
            <a:endParaRPr lang="es-CO" sz="2300" i="1" kern="0" dirty="0" smtClean="0">
              <a:solidFill>
                <a:srgbClr val="0070C0"/>
              </a:solidFill>
            </a:endParaRPr>
          </a:p>
          <a:p>
            <a:r>
              <a:rPr lang="en-US" sz="2300" b="1" kern="0" dirty="0" smtClean="0">
                <a:solidFill>
                  <a:sysClr val="windowText" lastClr="000000"/>
                </a:solidFill>
              </a:rPr>
              <a:t>Ground Fault Trip Pickup : </a:t>
            </a:r>
            <a:r>
              <a:rPr lang="en-US" sz="2300" b="1" i="1" kern="0" dirty="0" smtClean="0">
                <a:solidFill>
                  <a:srgbClr val="0070C0"/>
                </a:solidFill>
              </a:rPr>
              <a:t>0.7 × CT</a:t>
            </a:r>
            <a:endParaRPr lang="es-CO" sz="2300" i="1" kern="0" dirty="0" smtClean="0">
              <a:solidFill>
                <a:srgbClr val="0070C0"/>
              </a:solidFill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  <a:p>
            <a:endParaRPr lang="es-CO" sz="2400" b="1" kern="0" dirty="0" smtClean="0">
              <a:solidFill>
                <a:srgbClr val="92D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886" y="1844824"/>
            <a:ext cx="513370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6 Título"/>
          <p:cNvSpPr txBox="1">
            <a:spLocks/>
          </p:cNvSpPr>
          <p:nvPr/>
        </p:nvSpPr>
        <p:spPr>
          <a:xfrm>
            <a:off x="1691680" y="44624"/>
            <a:ext cx="57606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MOTORES DE 1500HP SELECTIVIDAD - TIERRA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22" y="1258690"/>
            <a:ext cx="8430356" cy="54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BAJA TR-2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19675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El equipo de protección asociado al lado de baja del transformador TR-2 es un relé GE MULTILIN SR-750.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492896"/>
            <a:ext cx="6840760" cy="372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24328" y="3790201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TC Fase = 1200 / 5 – conexión Residual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453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BAJA TR-2</a:t>
            </a:r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482600" y="1195464"/>
            <a:ext cx="8215313" cy="381771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itchFamily="49" charset="0"/>
              <a:buChar char="o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System Setup</a:t>
            </a: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32856"/>
            <a:ext cx="6795670" cy="15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3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BAJA TR-2</a:t>
            </a: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482600" y="1196752"/>
            <a:ext cx="8215313" cy="532859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Phase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	= </a:t>
            </a:r>
            <a:r>
              <a:rPr lang="en-US" sz="2000" b="1" kern="0" dirty="0" smtClean="0">
                <a:solidFill>
                  <a:srgbClr val="003399"/>
                </a:solidFill>
              </a:rPr>
              <a:t>(1.25 × 1203) / 1200 = 1.25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	= </a:t>
            </a:r>
            <a:r>
              <a:rPr lang="en-US" sz="2000" b="1" kern="0" dirty="0" smtClean="0">
                <a:solidFill>
                  <a:srgbClr val="003399"/>
                </a:solidFill>
              </a:rPr>
              <a:t>1.25 × CT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Curve	= </a:t>
            </a:r>
            <a:r>
              <a:rPr lang="en-US" sz="2000" b="1" kern="0" dirty="0" smtClean="0">
                <a:solidFill>
                  <a:srgbClr val="003399"/>
                </a:solidFill>
              </a:rPr>
              <a:t>IEC Curve B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Multiplier = </a:t>
            </a:r>
            <a:r>
              <a:rPr lang="en-US" sz="2000" b="1" kern="0" dirty="0" smtClean="0">
                <a:solidFill>
                  <a:srgbClr val="003399"/>
                </a:solidFill>
              </a:rPr>
              <a:t>0.17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pPr lvl="1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072" y="2132857"/>
            <a:ext cx="4873856" cy="2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899592" y="188640"/>
            <a:ext cx="734481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BAJA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TR-2</a:t>
            </a:r>
          </a:p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SELECTIVIDAD - FASE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352928" cy="54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BAJA TR-2</a:t>
            </a:r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482600" y="1196752"/>
            <a:ext cx="8215313" cy="5661248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Phase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Ground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39" y="2204864"/>
            <a:ext cx="6373034" cy="844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288" y="4057316"/>
            <a:ext cx="6295936" cy="883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7" y="5301208"/>
            <a:ext cx="6246798" cy="82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71" y="116632"/>
            <a:ext cx="8504657" cy="3170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09" y="3212976"/>
            <a:ext cx="8550381" cy="3383573"/>
          </a:xfrm>
          <a:prstGeom prst="rect">
            <a:avLst/>
          </a:prstGeom>
        </p:spPr>
      </p:pic>
      <p:sp>
        <p:nvSpPr>
          <p:cNvPr id="6" name="46 Título"/>
          <p:cNvSpPr txBox="1">
            <a:spLocks/>
          </p:cNvSpPr>
          <p:nvPr/>
        </p:nvSpPr>
        <p:spPr>
          <a:xfrm>
            <a:off x="1768152" y="116632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ea typeface="+mj-ea"/>
                <a:cs typeface="Calibri"/>
              </a:rPr>
              <a:t>NODE-1</a:t>
            </a:r>
            <a:endParaRPr lang="es-CO" sz="28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7" name="46 Título"/>
          <p:cNvSpPr txBox="1">
            <a:spLocks/>
          </p:cNvSpPr>
          <p:nvPr/>
        </p:nvSpPr>
        <p:spPr>
          <a:xfrm>
            <a:off x="1768152" y="3284984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ea typeface="+mj-ea"/>
                <a:cs typeface="Calibri"/>
              </a:rPr>
              <a:t>BUS-2</a:t>
            </a:r>
            <a:endParaRPr lang="es-CO" sz="28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6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BAJA TR-2</a:t>
            </a: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323528" y="1246382"/>
            <a:ext cx="8215313" cy="412683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Neutral Current</a:t>
            </a: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algn="just"/>
            <a:r>
              <a:rPr lang="es-CO" sz="2300" kern="0" dirty="0" smtClean="0">
                <a:solidFill>
                  <a:sysClr val="windowText" lastClr="000000"/>
                </a:solidFill>
              </a:rPr>
              <a:t>I</a:t>
            </a:r>
            <a:r>
              <a:rPr lang="es-CO" sz="2300" kern="0" baseline="-25000" dirty="0" smtClean="0">
                <a:solidFill>
                  <a:sysClr val="windowText" lastClr="000000"/>
                </a:solidFill>
              </a:rPr>
              <a:t>CC1</a:t>
            </a:r>
            <a:r>
              <a:rPr lang="en-US" sz="2300" kern="0" baseline="-25000" dirty="0" smtClean="0">
                <a:solidFill>
                  <a:sysClr val="windowText" lastClr="000000"/>
                </a:solidFill>
                <a:sym typeface="Symbol"/>
              </a:rPr>
              <a:t></a:t>
            </a:r>
            <a:r>
              <a:rPr lang="es-CO" sz="2300" kern="0" dirty="0" smtClean="0">
                <a:solidFill>
                  <a:sysClr val="windowText" lastClr="000000"/>
                </a:solidFill>
              </a:rPr>
              <a:t> = 22.372 </a:t>
            </a:r>
            <a:r>
              <a:rPr lang="es-CO" sz="2300" kern="0" dirty="0" err="1" smtClean="0">
                <a:solidFill>
                  <a:sysClr val="windowText" lastClr="000000"/>
                </a:solidFill>
              </a:rPr>
              <a:t>kA</a:t>
            </a:r>
            <a:r>
              <a:rPr lang="es-CO" sz="2300" kern="0" dirty="0" smtClean="0">
                <a:solidFill>
                  <a:sysClr val="windowText" lastClr="000000"/>
                </a:solidFill>
              </a:rPr>
              <a:t> (Aporte por el lado de baja del TR-2, ante falla en BUS-3)</a:t>
            </a:r>
          </a:p>
          <a:p>
            <a:pPr algn="just"/>
            <a:endParaRPr lang="es-CO" sz="2300" kern="0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s-CO" sz="2300" kern="0" dirty="0" smtClean="0">
                <a:solidFill>
                  <a:sysClr val="windowText" lastClr="000000"/>
                </a:solidFill>
              </a:rPr>
              <a:t>10% I</a:t>
            </a:r>
            <a:r>
              <a:rPr lang="es-CO" sz="2300" kern="0" baseline="-25000" dirty="0" smtClean="0">
                <a:solidFill>
                  <a:sysClr val="windowText" lastClr="000000"/>
                </a:solidFill>
              </a:rPr>
              <a:t>CC1</a:t>
            </a:r>
            <a:r>
              <a:rPr lang="en-US" sz="2300" kern="0" baseline="-25000" dirty="0" smtClean="0">
                <a:solidFill>
                  <a:sysClr val="windowText" lastClr="000000"/>
                </a:solidFill>
                <a:sym typeface="Symbol"/>
              </a:rPr>
              <a:t></a:t>
            </a:r>
            <a:r>
              <a:rPr lang="es-CO" sz="2300" kern="0" dirty="0" smtClean="0">
                <a:solidFill>
                  <a:sysClr val="windowText" lastClr="000000"/>
                </a:solidFill>
              </a:rPr>
              <a:t> = 2.24 </a:t>
            </a:r>
            <a:r>
              <a:rPr lang="es-CO" sz="2300" kern="0" dirty="0" err="1" smtClean="0">
                <a:solidFill>
                  <a:sysClr val="windowText" lastClr="000000"/>
                </a:solidFill>
              </a:rPr>
              <a:t>kA</a:t>
            </a:r>
            <a:endParaRPr lang="es-CO" sz="2300" kern="0" dirty="0" smtClean="0">
              <a:solidFill>
                <a:sysClr val="windowText" lastClr="000000"/>
              </a:solidFill>
            </a:endParaRPr>
          </a:p>
          <a:p>
            <a:pPr algn="just"/>
            <a:endParaRPr lang="es-CO" sz="2300" kern="0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s-CO" sz="2300" b="1" i="1" kern="0" dirty="0" smtClean="0">
                <a:solidFill>
                  <a:srgbClr val="0070C0"/>
                </a:solidFill>
              </a:rPr>
              <a:t>30% In = 30% 1203 A = 361 A (Se escoge este valor, de acuerdo a criterio)</a:t>
            </a:r>
            <a:endParaRPr lang="es-CO" sz="2300" i="1" kern="0" dirty="0" smtClean="0">
              <a:solidFill>
                <a:srgbClr val="0070C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467544" y="5589240"/>
                <a:ext cx="5688632" cy="461665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 b="0" i="0" smtClean="0">
                        <a:latin typeface="Cambria Math"/>
                      </a:rPr>
                      <m:t>Pickup</m:t>
                    </m:r>
                    <m:r>
                      <a:rPr lang="es-E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s-ES" sz="2400" b="0" i="0" smtClean="0">
                        <a:latin typeface="Cambria Math"/>
                      </a:rPr>
                      <m:t>M</m:t>
                    </m:r>
                    <m:r>
                      <a:rPr lang="es-ES" sz="2400" b="0" i="0" smtClean="0">
                        <a:latin typeface="Cambria Math"/>
                      </a:rPr>
                      <m:t>í</m:t>
                    </m:r>
                    <m:r>
                      <m:rPr>
                        <m:sty m:val="p"/>
                      </m:rPr>
                      <a:rPr lang="es-ES" sz="2400" b="0" i="0" smtClean="0">
                        <a:latin typeface="Cambria Math"/>
                      </a:rPr>
                      <m:t>n</m:t>
                    </m:r>
                    <m:r>
                      <a:rPr lang="es-ES" sz="2400" b="0" i="0" smtClean="0">
                        <a:latin typeface="Cambria Math"/>
                      </a:rPr>
                      <m:t> (30%×</m:t>
                    </m:r>
                    <m:r>
                      <m:rPr>
                        <m:sty m:val="p"/>
                      </m:rPr>
                      <a:rPr lang="es-ES" sz="2400" b="0" i="0" smtClean="0">
                        <a:latin typeface="Cambria Math"/>
                        <a:ea typeface="Cambria Math"/>
                      </a:rPr>
                      <m:t>In</m:t>
                    </m:r>
                    <m:r>
                      <a:rPr lang="es-ES" sz="2400" b="0" i="0" smtClean="0">
                        <a:latin typeface="Cambria Math"/>
                        <a:ea typeface="Cambria Math"/>
                      </a:rPr>
                      <m:t>, 10% ×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2400" b="0" i="0" smtClean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2400" b="0" i="0" smtClean="0">
                            <a:latin typeface="Cambria Math"/>
                          </a:rPr>
                          <m:t>cc</m:t>
                        </m:r>
                        <m:r>
                          <a:rPr lang="es-ES" sz="2400" b="0" i="0" smtClean="0">
                            <a:latin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  <a:ea typeface="Cambria Math"/>
                          </a:rPr>
                          <m:t>Φ</m:t>
                        </m:r>
                        <m:r>
                          <a:rPr lang="es-ES" sz="24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S" sz="2400" dirty="0" smtClean="0"/>
                  <a:t>)</a:t>
                </a:r>
                <a:endParaRPr lang="es-ES" sz="2400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589240"/>
                <a:ext cx="5688632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8974" b="-26923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Flecha derecha"/>
          <p:cNvSpPr/>
          <p:nvPr/>
        </p:nvSpPr>
        <p:spPr>
          <a:xfrm>
            <a:off x="6372200" y="5445224"/>
            <a:ext cx="2520280" cy="79208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ONAF ≤ 1MVA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BAJA TR-2</a:t>
            </a:r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482600" y="1124744"/>
            <a:ext cx="8215313" cy="573325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Neutral Current</a:t>
            </a: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	= </a:t>
            </a:r>
            <a:r>
              <a:rPr lang="en-US" sz="2000" b="1" kern="0" dirty="0" smtClean="0">
                <a:solidFill>
                  <a:srgbClr val="003399"/>
                </a:solidFill>
              </a:rPr>
              <a:t>(0.3 × 1203) / 1200 = 0.3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	= </a:t>
            </a:r>
            <a:r>
              <a:rPr lang="en-US" sz="2000" b="1" kern="0" dirty="0" smtClean="0">
                <a:solidFill>
                  <a:srgbClr val="003399"/>
                </a:solidFill>
              </a:rPr>
              <a:t>0.3 x CT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Curve	= </a:t>
            </a:r>
            <a:r>
              <a:rPr lang="en-US" sz="2000" b="1" kern="0" dirty="0" smtClean="0">
                <a:solidFill>
                  <a:srgbClr val="003399"/>
                </a:solidFill>
              </a:rPr>
              <a:t>IEC Curve A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Multiplier = </a:t>
            </a:r>
            <a:r>
              <a:rPr lang="en-US" sz="2000" b="1" kern="0" dirty="0" smtClean="0">
                <a:solidFill>
                  <a:srgbClr val="003399"/>
                </a:solidFill>
              </a:rPr>
              <a:t>0.08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132856"/>
            <a:ext cx="542136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BAJA TR-2</a:t>
            </a: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500091" y="1268760"/>
            <a:ext cx="8215313" cy="4176464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Neutral Current</a:t>
            </a: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16" y="2420888"/>
            <a:ext cx="655766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899592" y="188640"/>
            <a:ext cx="734481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BAJA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TR-2</a:t>
            </a:r>
          </a:p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SELECTIVIDAD - TIERRA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80" y="1268760"/>
            <a:ext cx="8429840" cy="549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TR-2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482600" y="1195464"/>
            <a:ext cx="8215313" cy="525787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400" kern="0" smtClean="0">
                <a:solidFill>
                  <a:sysClr val="windowText" lastClr="000000"/>
                </a:solidFill>
              </a:rPr>
              <a:t>El equipo de protección asociado al lado de alta del transformador TR-2 es un relé GE MULTILIN SR-750. </a:t>
            </a:r>
            <a:endParaRPr lang="es-CO" sz="24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936" y="2276872"/>
            <a:ext cx="6940832" cy="377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24328" y="3790201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TC Fase = 300 / 5</a:t>
            </a:r>
          </a:p>
          <a:p>
            <a:r>
              <a:rPr lang="es-CO" sz="1100" dirty="0" smtClean="0"/>
              <a:t>TC Tierra = 50 / 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736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TR-2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482600" y="1195464"/>
            <a:ext cx="8215313" cy="525787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System Setup</a:t>
            </a: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37" y="2132856"/>
            <a:ext cx="5930838" cy="14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TR-2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482600" y="1057742"/>
            <a:ext cx="8215313" cy="604366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Phase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Pickup= </a:t>
            </a:r>
            <a:r>
              <a:rPr lang="en-US" sz="2000" b="1" kern="0" dirty="0" smtClean="0">
                <a:solidFill>
                  <a:srgbClr val="003399"/>
                </a:solidFill>
              </a:rPr>
              <a:t>(1.25 × 241) / 300 = 1.0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Pickup= </a:t>
            </a:r>
            <a:r>
              <a:rPr lang="en-US" sz="2000" b="1" kern="0" dirty="0" smtClean="0">
                <a:solidFill>
                  <a:srgbClr val="003399"/>
                </a:solidFill>
              </a:rPr>
              <a:t>1.0 × CT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Curve = </a:t>
            </a:r>
            <a:r>
              <a:rPr lang="en-US" sz="2000" b="1" kern="0" dirty="0" smtClean="0">
                <a:solidFill>
                  <a:srgbClr val="003399"/>
                </a:solidFill>
              </a:rPr>
              <a:t>IEC Curve B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Multiplier = </a:t>
            </a:r>
            <a:r>
              <a:rPr lang="en-US" sz="2000" b="1" kern="0" dirty="0" smtClean="0">
                <a:solidFill>
                  <a:srgbClr val="003399"/>
                </a:solidFill>
              </a:rPr>
              <a:t>0.2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pPr lvl="1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5143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753" y="1916833"/>
            <a:ext cx="5456494" cy="30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TR-2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482600" y="1171524"/>
            <a:ext cx="8215313" cy="347192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Phase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n-US" sz="3200" b="1" kern="0" dirty="0" smtClean="0">
                <a:solidFill>
                  <a:sysClr val="windowText" lastClr="000000"/>
                </a:solidFill>
              </a:rPr>
              <a:t>I</a:t>
            </a:r>
            <a:r>
              <a:rPr lang="en-US" sz="3200" b="1" kern="0" baseline="-25000" dirty="0" smtClean="0">
                <a:solidFill>
                  <a:sysClr val="windowText" lastClr="000000"/>
                </a:solidFill>
              </a:rPr>
              <a:t>Inrush</a:t>
            </a:r>
            <a:r>
              <a:rPr lang="en-US" sz="3200" b="1" kern="0" dirty="0" smtClean="0">
                <a:solidFill>
                  <a:sysClr val="windowText" lastClr="000000"/>
                </a:solidFill>
              </a:rPr>
              <a:t> = </a:t>
            </a:r>
            <a:r>
              <a:rPr lang="en-US" sz="3200" b="1" i="1" kern="0" dirty="0" smtClean="0">
                <a:solidFill>
                  <a:srgbClr val="0070C0"/>
                </a:solidFill>
              </a:rPr>
              <a:t>8 x In = 8 x 241 A = 1928 A</a:t>
            </a:r>
          </a:p>
          <a:p>
            <a:endParaRPr lang="es-CO" sz="3200" kern="0" dirty="0" smtClean="0">
              <a:solidFill>
                <a:sysClr val="windowText" lastClr="000000"/>
              </a:solidFill>
            </a:endParaRPr>
          </a:p>
          <a:p>
            <a:r>
              <a:rPr lang="es-CO" sz="3200" b="1" kern="0" dirty="0" smtClean="0">
                <a:solidFill>
                  <a:srgbClr val="003399"/>
                </a:solidFill>
              </a:rPr>
              <a:t>Instantáneo  </a:t>
            </a:r>
            <a:r>
              <a:rPr lang="en-US" sz="3200" b="1" kern="0" dirty="0" smtClean="0">
                <a:solidFill>
                  <a:srgbClr val="003399"/>
                </a:solidFill>
                <a:sym typeface="Symbol"/>
              </a:rPr>
              <a:t></a:t>
            </a:r>
            <a:r>
              <a:rPr lang="es-CO" sz="3200" b="1" kern="0" dirty="0" smtClean="0">
                <a:solidFill>
                  <a:srgbClr val="003399"/>
                </a:solidFill>
              </a:rPr>
              <a:t> </a:t>
            </a:r>
            <a:r>
              <a:rPr lang="es-CO" sz="3200" b="1" kern="0" dirty="0" err="1" smtClean="0">
                <a:solidFill>
                  <a:srgbClr val="003399"/>
                </a:solidFill>
              </a:rPr>
              <a:t>I</a:t>
            </a:r>
            <a:r>
              <a:rPr lang="es-CO" sz="3200" b="1" kern="0" baseline="-25000" dirty="0" err="1" smtClean="0">
                <a:solidFill>
                  <a:srgbClr val="003399"/>
                </a:solidFill>
              </a:rPr>
              <a:t>Inrush</a:t>
            </a:r>
            <a:endParaRPr lang="es-CO" sz="3200" b="1" kern="0" dirty="0" smtClean="0">
              <a:solidFill>
                <a:srgbClr val="003399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TR-2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482600" y="1000108"/>
            <a:ext cx="8215313" cy="568647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itchFamily="49" charset="0"/>
              <a:buChar char="o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Phase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smtClean="0">
                <a:solidFill>
                  <a:srgbClr val="003399"/>
                </a:solidFill>
              </a:rPr>
              <a:t>1.5 × </a:t>
            </a:r>
            <a:r>
              <a:rPr lang="en-US" sz="2000" b="1" kern="0" dirty="0" err="1" smtClean="0">
                <a:solidFill>
                  <a:srgbClr val="003399"/>
                </a:solidFill>
              </a:rPr>
              <a:t>Aporte</a:t>
            </a:r>
            <a:r>
              <a:rPr lang="en-US" sz="2000" b="1" kern="0" dirty="0" smtClean="0">
                <a:solidFill>
                  <a:srgbClr val="003399"/>
                </a:solidFill>
              </a:rPr>
              <a:t> de </a:t>
            </a:r>
            <a:r>
              <a:rPr lang="en-US" sz="2000" b="1" kern="0" dirty="0" err="1" smtClean="0">
                <a:solidFill>
                  <a:srgbClr val="003399"/>
                </a:solidFill>
              </a:rPr>
              <a:t>Falla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smtClean="0">
                <a:solidFill>
                  <a:srgbClr val="003399"/>
                </a:solidFill>
              </a:rPr>
              <a:t>(1.5 × 4201) / 300 = 21 × CT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smtClean="0">
                <a:solidFill>
                  <a:srgbClr val="003399"/>
                </a:solidFill>
              </a:rPr>
              <a:t>20 × CT (</a:t>
            </a:r>
            <a:r>
              <a:rPr lang="en-US" sz="2000" b="1" kern="0" dirty="0" err="1" smtClean="0">
                <a:solidFill>
                  <a:srgbClr val="003399"/>
                </a:solidFill>
              </a:rPr>
              <a:t>Máximo</a:t>
            </a:r>
            <a:r>
              <a:rPr lang="en-US" sz="2000" b="1" kern="0" dirty="0" smtClean="0">
                <a:solidFill>
                  <a:srgbClr val="003399"/>
                </a:solidFill>
              </a:rPr>
              <a:t> </a:t>
            </a:r>
            <a:r>
              <a:rPr lang="en-US" sz="2000" b="1" kern="0" dirty="0" err="1" smtClean="0">
                <a:solidFill>
                  <a:srgbClr val="003399"/>
                </a:solidFill>
              </a:rPr>
              <a:t>ajuste</a:t>
            </a:r>
            <a:r>
              <a:rPr lang="en-US" sz="2000" b="1" kern="0" dirty="0" smtClean="0">
                <a:solidFill>
                  <a:srgbClr val="003399"/>
                </a:solidFill>
              </a:rPr>
              <a:t> </a:t>
            </a:r>
            <a:r>
              <a:rPr lang="en-US" sz="2000" b="1" kern="0" dirty="0" err="1" smtClean="0">
                <a:solidFill>
                  <a:srgbClr val="003399"/>
                </a:solidFill>
              </a:rPr>
              <a:t>disponible</a:t>
            </a:r>
            <a:r>
              <a:rPr lang="en-US" sz="2000" b="1" kern="0" dirty="0" smtClean="0">
                <a:solidFill>
                  <a:srgbClr val="003399"/>
                </a:solidFill>
              </a:rPr>
              <a:t>)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Delay = </a:t>
            </a:r>
            <a:r>
              <a:rPr lang="en-US" sz="2000" b="1" kern="0" dirty="0" smtClean="0">
                <a:solidFill>
                  <a:srgbClr val="003399"/>
                </a:solidFill>
              </a:rPr>
              <a:t>0.0 s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9" name="8 Imagen"/>
          <p:cNvPicPr/>
          <p:nvPr/>
        </p:nvPicPr>
        <p:blipFill>
          <a:blip r:embed="rId2"/>
          <a:srcRect l="17990" t="11111" r="45010" b="60360"/>
          <a:stretch>
            <a:fillRect/>
          </a:stretch>
        </p:blipFill>
        <p:spPr bwMode="auto">
          <a:xfrm>
            <a:off x="1428728" y="2000240"/>
            <a:ext cx="62865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71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6 Título"/>
          <p:cNvSpPr txBox="1">
            <a:spLocks/>
          </p:cNvSpPr>
          <p:nvPr/>
        </p:nvSpPr>
        <p:spPr>
          <a:xfrm>
            <a:off x="899592" y="116632"/>
            <a:ext cx="734481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TR-2</a:t>
            </a:r>
          </a:p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SELECTIVIDAD - FASE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340768"/>
            <a:ext cx="8352930" cy="54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0" y="129254"/>
            <a:ext cx="8527519" cy="6599492"/>
          </a:xfrm>
          <a:prstGeom prst="rect">
            <a:avLst/>
          </a:prstGeom>
        </p:spPr>
      </p:pic>
      <p:sp>
        <p:nvSpPr>
          <p:cNvPr id="6" name="46 Título"/>
          <p:cNvSpPr txBox="1">
            <a:spLocks/>
          </p:cNvSpPr>
          <p:nvPr/>
        </p:nvSpPr>
        <p:spPr>
          <a:xfrm>
            <a:off x="1768152" y="116632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ea typeface="+mj-ea"/>
                <a:cs typeface="Calibri"/>
              </a:rPr>
              <a:t>BUS-3</a:t>
            </a:r>
            <a:endParaRPr lang="es-CO" sz="28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TR-2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482600" y="1126900"/>
            <a:ext cx="8215313" cy="568647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Ground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n-US" sz="2000" b="1" kern="0" dirty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err="1" smtClean="0">
                <a:solidFill>
                  <a:srgbClr val="003399"/>
                </a:solidFill>
              </a:rPr>
              <a:t>Mín</a:t>
            </a:r>
            <a:r>
              <a:rPr lang="en-US" sz="2000" b="1" kern="0" dirty="0" smtClean="0">
                <a:solidFill>
                  <a:srgbClr val="003399"/>
                </a:solidFill>
              </a:rPr>
              <a:t>(30% x In, 10% x Icc1</a:t>
            </a:r>
            <a:r>
              <a:rPr lang="en-US" sz="2000" b="1" kern="0" dirty="0" smtClean="0">
                <a:solidFill>
                  <a:srgbClr val="003399"/>
                </a:solidFill>
                <a:sym typeface="Symbol" panose="05050102010706020507" pitchFamily="18" charset="2"/>
              </a:rPr>
              <a:t>)</a:t>
            </a:r>
          </a:p>
          <a:p>
            <a:r>
              <a:rPr lang="en-US" sz="2000" b="1" kern="0" dirty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err="1" smtClean="0">
                <a:solidFill>
                  <a:srgbClr val="003399"/>
                </a:solidFill>
              </a:rPr>
              <a:t>Mín</a:t>
            </a:r>
            <a:r>
              <a:rPr lang="en-US" sz="2000" b="1" kern="0" dirty="0" smtClean="0">
                <a:solidFill>
                  <a:srgbClr val="003399"/>
                </a:solidFill>
              </a:rPr>
              <a:t>(0.3 </a:t>
            </a:r>
            <a:r>
              <a:rPr lang="en-US" sz="2000" b="1" kern="0" dirty="0">
                <a:solidFill>
                  <a:srgbClr val="003399"/>
                </a:solidFill>
              </a:rPr>
              <a:t>x </a:t>
            </a:r>
            <a:r>
              <a:rPr lang="en-US" sz="2000" b="1" kern="0" dirty="0" smtClean="0">
                <a:solidFill>
                  <a:srgbClr val="003399"/>
                </a:solidFill>
              </a:rPr>
              <a:t>241 A, 0.1 </a:t>
            </a:r>
            <a:r>
              <a:rPr lang="en-US" sz="2000" b="1" kern="0" dirty="0">
                <a:solidFill>
                  <a:srgbClr val="003399"/>
                </a:solidFill>
              </a:rPr>
              <a:t>x </a:t>
            </a:r>
            <a:r>
              <a:rPr lang="en-US" sz="2000" b="1" kern="0" dirty="0" smtClean="0">
                <a:solidFill>
                  <a:srgbClr val="003399"/>
                </a:solidFill>
              </a:rPr>
              <a:t>24093 A</a:t>
            </a:r>
            <a:r>
              <a:rPr lang="en-US" sz="2000" b="1" kern="0" dirty="0" smtClean="0">
                <a:solidFill>
                  <a:srgbClr val="003399"/>
                </a:solidFill>
                <a:sym typeface="Symbol" panose="05050102010706020507" pitchFamily="18" charset="2"/>
              </a:rPr>
              <a:t>)</a:t>
            </a:r>
            <a:endParaRPr lang="en-US" sz="2000" b="1" kern="0" dirty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smtClean="0">
                <a:solidFill>
                  <a:srgbClr val="003399"/>
                </a:solidFill>
              </a:rPr>
              <a:t>(0.3 × 241) / 50 = 1.45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smtClean="0">
                <a:solidFill>
                  <a:srgbClr val="003399"/>
                </a:solidFill>
              </a:rPr>
              <a:t>1.45 x CT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Curve = </a:t>
            </a:r>
            <a:r>
              <a:rPr lang="en-US" sz="2000" b="1" kern="0" dirty="0" smtClean="0">
                <a:solidFill>
                  <a:srgbClr val="003399"/>
                </a:solidFill>
              </a:rPr>
              <a:t>IEC Curve A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s-CO" sz="2000" b="1" kern="0" dirty="0" err="1" smtClean="0">
                <a:solidFill>
                  <a:sysClr val="windowText" lastClr="000000"/>
                </a:solidFill>
              </a:rPr>
              <a:t>Multiplier</a:t>
            </a:r>
            <a:r>
              <a:rPr lang="es-CO" sz="2000" b="1" kern="0" dirty="0" smtClean="0">
                <a:solidFill>
                  <a:sysClr val="windowText" lastClr="000000"/>
                </a:solidFill>
              </a:rPr>
              <a:t> = </a:t>
            </a:r>
            <a:r>
              <a:rPr lang="es-CO" sz="2000" b="1" kern="0" dirty="0" smtClean="0">
                <a:solidFill>
                  <a:srgbClr val="003399"/>
                </a:solidFill>
              </a:rPr>
              <a:t>0.07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893" y="1916832"/>
            <a:ext cx="50367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TR-2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482600" y="1216702"/>
            <a:ext cx="8215313" cy="444454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Ground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s-CO" sz="3200" b="1" kern="0" dirty="0" smtClean="0">
                <a:solidFill>
                  <a:sysClr val="windowText" lastClr="000000"/>
                </a:solidFill>
              </a:rPr>
              <a:t>Instantáneo </a:t>
            </a:r>
            <a:r>
              <a:rPr lang="es-CO" sz="3200" b="1" kern="0" dirty="0" smtClean="0">
                <a:solidFill>
                  <a:sysClr val="windowText" lastClr="000000"/>
                </a:solidFill>
                <a:sym typeface="Symbol"/>
              </a:rPr>
              <a:t></a:t>
            </a:r>
            <a:r>
              <a:rPr lang="es-CO" sz="3200" b="1" kern="0" dirty="0" smtClean="0">
                <a:solidFill>
                  <a:sysClr val="windowText" lastClr="000000"/>
                </a:solidFill>
              </a:rPr>
              <a:t>  </a:t>
            </a:r>
            <a:r>
              <a:rPr lang="es-CO" sz="3200" b="1" i="1" kern="0" dirty="0" smtClean="0">
                <a:solidFill>
                  <a:srgbClr val="0070C0"/>
                </a:solidFill>
              </a:rPr>
              <a:t>0.50 x </a:t>
            </a:r>
            <a:r>
              <a:rPr lang="es-CO" sz="3200" b="1" i="1" kern="0" dirty="0" err="1" smtClean="0">
                <a:solidFill>
                  <a:srgbClr val="0070C0"/>
                </a:solidFill>
              </a:rPr>
              <a:t>I</a:t>
            </a:r>
            <a:r>
              <a:rPr lang="es-CO" sz="3200" b="1" i="1" kern="0" baseline="-25000" dirty="0" err="1" smtClean="0">
                <a:solidFill>
                  <a:srgbClr val="0070C0"/>
                </a:solidFill>
              </a:rPr>
              <a:t>inrush</a:t>
            </a:r>
            <a:endParaRPr lang="es-CO" sz="3200" b="1" i="1" kern="0" baseline="-25000" dirty="0" smtClean="0">
              <a:solidFill>
                <a:srgbClr val="0070C0"/>
              </a:solidFill>
            </a:endParaRPr>
          </a:p>
          <a:p>
            <a:endParaRPr lang="es-CO" sz="3200" kern="0" dirty="0" smtClean="0">
              <a:solidFill>
                <a:sysClr val="windowText" lastClr="000000"/>
              </a:solidFill>
            </a:endParaRPr>
          </a:p>
          <a:p>
            <a:r>
              <a:rPr lang="es-CO" sz="3200" b="1" kern="0" dirty="0" smtClean="0">
                <a:solidFill>
                  <a:sysClr val="windowText" lastClr="000000"/>
                </a:solidFill>
              </a:rPr>
              <a:t>Instantáneo </a:t>
            </a:r>
            <a:r>
              <a:rPr lang="es-CO" sz="3200" b="1" kern="0" dirty="0" smtClean="0">
                <a:solidFill>
                  <a:sysClr val="windowText" lastClr="000000"/>
                </a:solidFill>
                <a:sym typeface="Symbol"/>
              </a:rPr>
              <a:t></a:t>
            </a:r>
            <a:r>
              <a:rPr lang="es-CO" sz="32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s-CO" sz="3200" b="1" i="1" kern="0" dirty="0" smtClean="0">
                <a:solidFill>
                  <a:srgbClr val="0070C0"/>
                </a:solidFill>
              </a:rPr>
              <a:t>0.5 x 1928 A = 964 A</a:t>
            </a:r>
            <a:endParaRPr lang="es-CO" sz="3200" i="1" kern="0" dirty="0" smtClean="0">
              <a:solidFill>
                <a:srgbClr val="0070C0"/>
              </a:solidFill>
            </a:endParaRPr>
          </a:p>
          <a:p>
            <a:pPr lvl="1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4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TR-2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482600" y="1054892"/>
            <a:ext cx="8215313" cy="568647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itchFamily="49" charset="0"/>
              <a:buChar char="o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Ground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</a:t>
            </a:r>
            <a:r>
              <a:rPr lang="en-US" sz="2000" b="1" kern="0" dirty="0" smtClean="0">
                <a:solidFill>
                  <a:sysClr val="windowText" lastClr="000000"/>
                </a:solidFill>
                <a:sym typeface="Symbol"/>
              </a:rPr>
              <a:t></a:t>
            </a:r>
            <a:r>
              <a:rPr lang="en-US" sz="20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kern="0" dirty="0" smtClean="0">
                <a:solidFill>
                  <a:srgbClr val="003399"/>
                </a:solidFill>
              </a:rPr>
              <a:t>0.50 x I</a:t>
            </a:r>
            <a:r>
              <a:rPr lang="en-US" sz="2000" b="1" kern="0" baseline="-25000" dirty="0" smtClean="0">
                <a:solidFill>
                  <a:srgbClr val="003399"/>
                </a:solidFill>
              </a:rPr>
              <a:t>Inrush</a:t>
            </a:r>
            <a:r>
              <a:rPr lang="en-US" sz="2000" b="1" kern="0" dirty="0" smtClean="0">
                <a:solidFill>
                  <a:srgbClr val="92D050"/>
                </a:solidFill>
              </a:rPr>
              <a:t>	</a:t>
            </a:r>
            <a:endParaRPr lang="es-CO" sz="2000" kern="0" dirty="0" smtClean="0">
              <a:solidFill>
                <a:srgbClr val="92D050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</a:t>
            </a:r>
            <a:r>
              <a:rPr lang="en-US" sz="2000" b="1" kern="0" dirty="0" smtClean="0">
                <a:solidFill>
                  <a:sysClr val="windowText" lastClr="000000"/>
                </a:solidFill>
                <a:sym typeface="Symbol"/>
              </a:rPr>
              <a:t></a:t>
            </a:r>
            <a:r>
              <a:rPr lang="en-US" sz="20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kern="0" dirty="0" smtClean="0">
                <a:solidFill>
                  <a:srgbClr val="003399"/>
                </a:solidFill>
              </a:rPr>
              <a:t>964 / 50 = 19.3 × CT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smtClean="0">
                <a:solidFill>
                  <a:srgbClr val="003399"/>
                </a:solidFill>
              </a:rPr>
              <a:t>20 × CT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Delay = </a:t>
            </a:r>
            <a:r>
              <a:rPr lang="en-US" sz="2000" b="1" kern="0" dirty="0" smtClean="0">
                <a:solidFill>
                  <a:srgbClr val="003399"/>
                </a:solidFill>
              </a:rPr>
              <a:t>0.0 s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52" y="2204864"/>
            <a:ext cx="622377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6 Título"/>
          <p:cNvSpPr txBox="1">
            <a:spLocks/>
          </p:cNvSpPr>
          <p:nvPr/>
        </p:nvSpPr>
        <p:spPr>
          <a:xfrm>
            <a:off x="895840" y="188640"/>
            <a:ext cx="734481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TR-2</a:t>
            </a:r>
          </a:p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SELECTIVIDAD - TIERRA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8" y="1268585"/>
            <a:ext cx="8494356" cy="55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TR-2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7" name="2 Marcador de texto"/>
          <p:cNvSpPr txBox="1">
            <a:spLocks/>
          </p:cNvSpPr>
          <p:nvPr/>
        </p:nvSpPr>
        <p:spPr>
          <a:xfrm>
            <a:off x="482600" y="1054892"/>
            <a:ext cx="8215313" cy="568647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itchFamily="49" charset="0"/>
              <a:buChar char="o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 smtClean="0">
                <a:solidFill>
                  <a:srgbClr val="003399"/>
                </a:solidFill>
              </a:rPr>
              <a:t>Neutral Current</a:t>
            </a:r>
            <a:endParaRPr lang="es-CO" sz="2000" b="1" kern="0" dirty="0">
              <a:solidFill>
                <a:srgbClr val="003399"/>
              </a:solidFill>
            </a:endParaRPr>
          </a:p>
          <a:p>
            <a:pPr lvl="1"/>
            <a:endParaRPr lang="es-CO" sz="2000" b="1" kern="0" dirty="0" smtClean="0">
              <a:solidFill>
                <a:srgbClr val="003399"/>
              </a:solidFill>
            </a:endParaRPr>
          </a:p>
          <a:p>
            <a:pPr lvl="1"/>
            <a:endParaRPr lang="es-CO" sz="2000" b="1" kern="0" dirty="0" smtClean="0">
              <a:solidFill>
                <a:srgbClr val="003399"/>
              </a:solidFill>
            </a:endParaRPr>
          </a:p>
          <a:p>
            <a:pPr lvl="1"/>
            <a:endParaRPr lang="es-CO" sz="2000" b="1" kern="0" dirty="0" smtClean="0">
              <a:solidFill>
                <a:srgbClr val="003399"/>
              </a:solidFill>
            </a:endParaRPr>
          </a:p>
          <a:p>
            <a:pPr lvl="1"/>
            <a:endParaRPr lang="es-CO" sz="2000" b="1" kern="0" dirty="0" smtClean="0">
              <a:solidFill>
                <a:srgbClr val="003399"/>
              </a:solidFill>
            </a:endParaRPr>
          </a:p>
          <a:p>
            <a:pPr algn="just"/>
            <a:endParaRPr lang="es-CO" sz="2200" kern="0" dirty="0" smtClean="0">
              <a:solidFill>
                <a:srgbClr val="003399"/>
              </a:solidFill>
            </a:endParaRPr>
          </a:p>
        </p:txBody>
      </p:sp>
      <p:pic>
        <p:nvPicPr>
          <p:cNvPr id="10" name="9 Imagen"/>
          <p:cNvPicPr/>
          <p:nvPr/>
        </p:nvPicPr>
        <p:blipFill>
          <a:blip r:embed="rId2"/>
          <a:srcRect l="18229" t="11028" r="46669" b="79949"/>
          <a:stretch>
            <a:fillRect/>
          </a:stretch>
        </p:blipFill>
        <p:spPr bwMode="auto">
          <a:xfrm>
            <a:off x="1357290" y="2197900"/>
            <a:ext cx="60007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3"/>
          <a:srcRect l="18513" t="11278" r="44181" b="79895"/>
          <a:stretch>
            <a:fillRect/>
          </a:stretch>
        </p:blipFill>
        <p:spPr bwMode="auto">
          <a:xfrm>
            <a:off x="1357290" y="3992956"/>
            <a:ext cx="6072230" cy="113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9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BAJA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323528" y="1123456"/>
            <a:ext cx="8215313" cy="525787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400" kern="0" smtClean="0">
                <a:solidFill>
                  <a:sysClr val="windowText" lastClr="000000"/>
                </a:solidFill>
              </a:rPr>
              <a:t>El equipo de protección asociado al lado de baja del transformador TR-1 es un relé GE MULTILIN SR-750. </a:t>
            </a:r>
            <a:endParaRPr lang="es-CO" sz="24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354587"/>
            <a:ext cx="6719380" cy="365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380312" y="3752392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TC Fase = 2000 / 5 – conexión Residual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057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BAJA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482600" y="1123456"/>
            <a:ext cx="8215313" cy="525787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System Setup</a:t>
            </a: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955" y="2060850"/>
            <a:ext cx="5412602" cy="129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BAJA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482600" y="958350"/>
            <a:ext cx="8215313" cy="563900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Phase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	= </a:t>
            </a:r>
            <a:r>
              <a:rPr lang="en-US" sz="2000" b="1" kern="0" dirty="0" smtClean="0">
                <a:solidFill>
                  <a:srgbClr val="003399"/>
                </a:solidFill>
              </a:rPr>
              <a:t>(1.25 × 1804) / 2000 = 1.13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	= </a:t>
            </a:r>
            <a:r>
              <a:rPr lang="en-US" sz="2000" b="1" kern="0" dirty="0" smtClean="0">
                <a:solidFill>
                  <a:srgbClr val="003399"/>
                </a:solidFill>
              </a:rPr>
              <a:t>1.13 × CT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Curve	= </a:t>
            </a:r>
            <a:r>
              <a:rPr lang="en-US" sz="2000" b="1" kern="0" dirty="0" smtClean="0">
                <a:solidFill>
                  <a:srgbClr val="003399"/>
                </a:solidFill>
              </a:rPr>
              <a:t>IEC Curve B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Multiplier = </a:t>
            </a:r>
            <a:r>
              <a:rPr lang="en-US" sz="2000" b="1" kern="0" dirty="0" smtClean="0">
                <a:solidFill>
                  <a:srgbClr val="003399"/>
                </a:solidFill>
              </a:rPr>
              <a:t>0.33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pPr lvl="1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952" y="1988840"/>
            <a:ext cx="546060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BAJA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482600" y="985734"/>
            <a:ext cx="8215313" cy="5611618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Phase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s-CO" sz="2000" b="1" kern="0" dirty="0">
              <a:solidFill>
                <a:srgbClr val="0033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Ground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875" y="2053878"/>
            <a:ext cx="6574762" cy="871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323" y="5295455"/>
            <a:ext cx="6595866" cy="860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323" y="3910300"/>
            <a:ext cx="6595866" cy="9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6 Título"/>
          <p:cNvSpPr txBox="1">
            <a:spLocks/>
          </p:cNvSpPr>
          <p:nvPr/>
        </p:nvSpPr>
        <p:spPr>
          <a:xfrm>
            <a:off x="1043608" y="116632"/>
            <a:ext cx="734481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BAJA TR-1</a:t>
            </a:r>
          </a:p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SELECTIVIDAD – FASE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496946" cy="551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Rectángulo"/>
          <p:cNvSpPr/>
          <p:nvPr/>
        </p:nvSpPr>
        <p:spPr>
          <a:xfrm>
            <a:off x="1259632" y="2782669"/>
            <a:ext cx="6984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spc="-30" dirty="0" smtClean="0">
                <a:solidFill>
                  <a:srgbClr val="003399"/>
                </a:solidFill>
                <a:latin typeface="Arial"/>
                <a:cs typeface="Arial"/>
              </a:rPr>
              <a:t>INFORMACIÓN TRANSFORMADORES</a:t>
            </a:r>
            <a:endParaRPr lang="es-ES" sz="3600" b="1" spc="-30" dirty="0">
              <a:solidFill>
                <a:srgbClr val="0033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4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BAJA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10" name="2 Marcador de texto"/>
          <p:cNvSpPr txBox="1">
            <a:spLocks/>
          </p:cNvSpPr>
          <p:nvPr/>
        </p:nvSpPr>
        <p:spPr>
          <a:xfrm>
            <a:off x="482600" y="1030358"/>
            <a:ext cx="8215313" cy="5062938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Neutral Current</a:t>
            </a: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s-CO" sz="2400" kern="0" dirty="0" smtClean="0">
                <a:solidFill>
                  <a:sysClr val="windowText" lastClr="000000"/>
                </a:solidFill>
              </a:rPr>
              <a:t>I</a:t>
            </a:r>
            <a:r>
              <a:rPr lang="es-CO" sz="2400" kern="0" baseline="-25000" dirty="0" smtClean="0">
                <a:solidFill>
                  <a:sysClr val="windowText" lastClr="000000"/>
                </a:solidFill>
              </a:rPr>
              <a:t>CC1</a:t>
            </a:r>
            <a:r>
              <a:rPr lang="en-US" sz="2400" kern="0" baseline="-25000" dirty="0" smtClean="0">
                <a:solidFill>
                  <a:sysClr val="windowText" lastClr="000000"/>
                </a:solidFill>
                <a:sym typeface="Symbol"/>
              </a:rPr>
              <a:t></a:t>
            </a:r>
            <a:r>
              <a:rPr lang="es-CO" sz="2400" kern="0" dirty="0" smtClean="0">
                <a:solidFill>
                  <a:sysClr val="windowText" lastClr="000000"/>
                </a:solidFill>
              </a:rPr>
              <a:t> = 27.163 </a:t>
            </a:r>
            <a:r>
              <a:rPr lang="es-CO" sz="2400" kern="0" dirty="0" err="1" smtClean="0">
                <a:solidFill>
                  <a:sysClr val="windowText" lastClr="000000"/>
                </a:solidFill>
              </a:rPr>
              <a:t>kA</a:t>
            </a:r>
            <a:r>
              <a:rPr lang="es-CO" sz="2400" kern="0" dirty="0" smtClean="0">
                <a:solidFill>
                  <a:sysClr val="windowText" lastClr="000000"/>
                </a:solidFill>
              </a:rPr>
              <a:t> (Aporte por el lado de baja del TR-1, ante falla en BUS-2)</a:t>
            </a:r>
          </a:p>
          <a:p>
            <a:endParaRPr lang="es-CO" sz="2400" kern="0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sz="2400" kern="0" dirty="0">
                <a:solidFill>
                  <a:sysClr val="windowText" lastClr="000000"/>
                </a:solidFill>
              </a:rPr>
              <a:t>10% I</a:t>
            </a:r>
            <a:r>
              <a:rPr lang="es-CO" sz="1600" kern="0" dirty="0">
                <a:solidFill>
                  <a:sysClr val="windowText" lastClr="000000"/>
                </a:solidFill>
              </a:rPr>
              <a:t>CC1</a:t>
            </a:r>
            <a:r>
              <a:rPr lang="en-US" sz="1600" kern="0" dirty="0">
                <a:solidFill>
                  <a:sysClr val="windowText" lastClr="000000"/>
                </a:solidFill>
                <a:sym typeface="Symbol"/>
              </a:rPr>
              <a:t></a:t>
            </a:r>
            <a:r>
              <a:rPr lang="es-CO" sz="1600" kern="0" dirty="0">
                <a:solidFill>
                  <a:sysClr val="windowText" lastClr="000000"/>
                </a:solidFill>
              </a:rPr>
              <a:t> </a:t>
            </a:r>
            <a:r>
              <a:rPr lang="es-CO" sz="2400" kern="0" dirty="0">
                <a:solidFill>
                  <a:sysClr val="windowText" lastClr="000000"/>
                </a:solidFill>
              </a:rPr>
              <a:t>= 2.72 </a:t>
            </a:r>
            <a:r>
              <a:rPr lang="es-CO" sz="2400" kern="0" dirty="0" err="1" smtClean="0">
                <a:solidFill>
                  <a:sysClr val="windowText" lastClr="000000"/>
                </a:solidFill>
              </a:rPr>
              <a:t>kA</a:t>
            </a:r>
            <a:endParaRPr lang="es-CO" sz="2400" kern="0" dirty="0">
              <a:solidFill>
                <a:sysClr val="windowText" lastClr="000000"/>
              </a:solidFill>
            </a:endParaRPr>
          </a:p>
          <a:p>
            <a:endParaRPr lang="es-CO" sz="2400" kern="0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O" sz="2400" kern="0" dirty="0" smtClean="0">
                <a:solidFill>
                  <a:sysClr val="windowText" lastClr="000000"/>
                </a:solidFill>
              </a:rPr>
              <a:t>15% In = 15% x 1804 A = 270.6 A </a:t>
            </a:r>
            <a:r>
              <a:rPr lang="es-CO" sz="2400" b="1" i="1" kern="0" dirty="0">
                <a:solidFill>
                  <a:srgbClr val="0070C0"/>
                </a:solidFill>
              </a:rPr>
              <a:t>(Se escoge este valor, de acuerdo a criterio)</a:t>
            </a:r>
          </a:p>
          <a:p>
            <a:endParaRPr lang="es-CO" sz="2400" kern="0" dirty="0" smtClean="0">
              <a:solidFill>
                <a:sysClr val="windowText" lastClr="00000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467544" y="5445224"/>
                <a:ext cx="5688632" cy="461665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400" b="0" i="0" smtClean="0">
                        <a:latin typeface="Cambria Math"/>
                      </a:rPr>
                      <m:t>Pickup</m:t>
                    </m:r>
                    <m:r>
                      <a:rPr lang="es-ES" sz="24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s-ES" sz="2400" b="0" i="0" smtClean="0">
                        <a:latin typeface="Cambria Math"/>
                      </a:rPr>
                      <m:t>M</m:t>
                    </m:r>
                    <m:r>
                      <a:rPr lang="es-ES" sz="2400" b="0" i="0" smtClean="0">
                        <a:latin typeface="Cambria Math"/>
                      </a:rPr>
                      <m:t>í</m:t>
                    </m:r>
                    <m:r>
                      <m:rPr>
                        <m:sty m:val="p"/>
                      </m:rPr>
                      <a:rPr lang="es-ES" sz="2400" b="0" i="0" smtClean="0">
                        <a:latin typeface="Cambria Math"/>
                      </a:rPr>
                      <m:t>n</m:t>
                    </m:r>
                    <m:r>
                      <a:rPr lang="es-ES" sz="2400" b="0" i="0" smtClean="0">
                        <a:latin typeface="Cambria Math"/>
                      </a:rPr>
                      <m:t> (15%×</m:t>
                    </m:r>
                    <m:r>
                      <m:rPr>
                        <m:sty m:val="p"/>
                      </m:rPr>
                      <a:rPr lang="es-ES" sz="2400" b="0" i="0" smtClean="0">
                        <a:latin typeface="Cambria Math"/>
                        <a:ea typeface="Cambria Math"/>
                      </a:rPr>
                      <m:t>In</m:t>
                    </m:r>
                    <m:r>
                      <a:rPr lang="es-ES" sz="2400" b="0" i="0" smtClean="0">
                        <a:latin typeface="Cambria Math"/>
                        <a:ea typeface="Cambria Math"/>
                      </a:rPr>
                      <m:t>, 10% ×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2400" b="0" i="0" smtClean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2400" b="0" i="0" smtClean="0">
                            <a:latin typeface="Cambria Math"/>
                          </a:rPr>
                          <m:t>cc</m:t>
                        </m:r>
                        <m:r>
                          <a:rPr lang="es-ES" sz="2400" b="0" i="0" smtClean="0">
                            <a:latin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/>
                            <a:ea typeface="Cambria Math"/>
                          </a:rPr>
                          <m:t>Φ</m:t>
                        </m:r>
                        <m:r>
                          <a:rPr lang="es-ES" sz="24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S" sz="2400" dirty="0" smtClean="0"/>
                  <a:t>)</a:t>
                </a:r>
                <a:endParaRPr lang="es-ES" sz="2400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445224"/>
                <a:ext cx="5688632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8974" b="-26923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Flecha derecha"/>
          <p:cNvSpPr/>
          <p:nvPr/>
        </p:nvSpPr>
        <p:spPr>
          <a:xfrm>
            <a:off x="6372200" y="5301208"/>
            <a:ext cx="2520280" cy="7920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ONAF &gt; </a:t>
            </a:r>
            <a:r>
              <a:rPr lang="en-US" dirty="0"/>
              <a:t>3</a:t>
            </a:r>
            <a:r>
              <a:rPr lang="en-US" dirty="0" smtClean="0"/>
              <a:t>MVA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BAJA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482600" y="985734"/>
            <a:ext cx="8215313" cy="568362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Neutral Current</a:t>
            </a: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algn="just"/>
            <a:r>
              <a:rPr lang="es-CO" sz="2000" b="1" kern="0" dirty="0" smtClean="0">
                <a:solidFill>
                  <a:sysClr val="windowText" lastClr="000000"/>
                </a:solidFill>
              </a:rPr>
              <a:t>Pickup	= </a:t>
            </a:r>
            <a:r>
              <a:rPr lang="es-CO" sz="2000" b="1" kern="0" dirty="0" smtClean="0">
                <a:solidFill>
                  <a:srgbClr val="003399"/>
                </a:solidFill>
              </a:rPr>
              <a:t>(0.15 × 1804) / 2000 = 0.135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pPr algn="just"/>
            <a:r>
              <a:rPr lang="es-CO" sz="2000" b="1" kern="0" dirty="0" smtClean="0">
                <a:solidFill>
                  <a:sysClr val="windowText" lastClr="000000"/>
                </a:solidFill>
              </a:rPr>
              <a:t>Pickup	= </a:t>
            </a:r>
            <a:r>
              <a:rPr lang="es-CO" sz="2000" b="1" kern="0" dirty="0" smtClean="0">
                <a:solidFill>
                  <a:srgbClr val="003399"/>
                </a:solidFill>
              </a:rPr>
              <a:t>0.14 x CT </a:t>
            </a:r>
          </a:p>
          <a:p>
            <a:pPr algn="just"/>
            <a:r>
              <a:rPr lang="en-US" sz="2000" b="1" kern="0" dirty="0" smtClean="0">
                <a:solidFill>
                  <a:sysClr val="windowText" lastClr="000000"/>
                </a:solidFill>
              </a:rPr>
              <a:t>Curve	= </a:t>
            </a:r>
            <a:r>
              <a:rPr lang="en-US" sz="2000" b="1" kern="0" dirty="0" smtClean="0">
                <a:solidFill>
                  <a:srgbClr val="003399"/>
                </a:solidFill>
              </a:rPr>
              <a:t>IEC Curve A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pPr algn="just"/>
            <a:r>
              <a:rPr lang="en-US" sz="2000" b="1" kern="0" dirty="0" smtClean="0">
                <a:solidFill>
                  <a:sysClr val="windowText" lastClr="000000"/>
                </a:solidFill>
              </a:rPr>
              <a:t>Multiplier = </a:t>
            </a:r>
            <a:r>
              <a:rPr lang="en-US" sz="2000" b="1" kern="0" dirty="0" smtClean="0">
                <a:solidFill>
                  <a:srgbClr val="003399"/>
                </a:solidFill>
              </a:rPr>
              <a:t>0.23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43" y="1916832"/>
            <a:ext cx="5359026" cy="27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BAJA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467544" y="1188054"/>
            <a:ext cx="8215313" cy="4329178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Neutral Current</a:t>
            </a: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b="1" kern="0" dirty="0" smtClean="0">
              <a:solidFill>
                <a:srgbClr val="92D050"/>
              </a:solidFill>
            </a:endParaRPr>
          </a:p>
          <a:p>
            <a:pPr lvl="1" algn="just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41" y="2276874"/>
            <a:ext cx="6480718" cy="86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6 Título"/>
          <p:cNvSpPr txBox="1">
            <a:spLocks/>
          </p:cNvSpPr>
          <p:nvPr/>
        </p:nvSpPr>
        <p:spPr>
          <a:xfrm>
            <a:off x="755576" y="116632"/>
            <a:ext cx="734481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BAJA TR-1</a:t>
            </a:r>
          </a:p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SELECTIVIDAD – TIERRA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287418" cy="53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395536" y="1124744"/>
            <a:ext cx="8215313" cy="525787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400" kern="0" smtClean="0">
                <a:solidFill>
                  <a:sysClr val="windowText" lastClr="000000"/>
                </a:solidFill>
              </a:rPr>
              <a:t>El equipo de protección asociado al lado de alta del transformador TR-1 es un relé GE MULTILIN SR-750. </a:t>
            </a:r>
            <a:endParaRPr lang="es-CO" sz="24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936" y="2276872"/>
            <a:ext cx="6940832" cy="377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524328" y="3790201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TC Fase = 800 / 5</a:t>
            </a:r>
          </a:p>
          <a:p>
            <a:r>
              <a:rPr lang="es-CO" sz="1100" dirty="0" smtClean="0"/>
              <a:t>TC Tierra = 50 / 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656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467544" y="1195464"/>
            <a:ext cx="8215313" cy="525787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System Setup</a:t>
            </a: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04" y="2164548"/>
            <a:ext cx="5322192" cy="1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8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467544" y="1129750"/>
            <a:ext cx="8215313" cy="546760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Phase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smtClean="0">
                <a:solidFill>
                  <a:srgbClr val="003399"/>
                </a:solidFill>
              </a:rPr>
              <a:t>(1.25 × 687.3) / 800 = 1.07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smtClean="0">
                <a:solidFill>
                  <a:srgbClr val="003399"/>
                </a:solidFill>
              </a:rPr>
              <a:t>1.1 × CT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Curve = </a:t>
            </a:r>
            <a:r>
              <a:rPr lang="en-US" sz="2000" b="1" kern="0" dirty="0" smtClean="0">
                <a:solidFill>
                  <a:srgbClr val="003399"/>
                </a:solidFill>
              </a:rPr>
              <a:t>IEC Curve B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Multiplier = </a:t>
            </a:r>
            <a:r>
              <a:rPr lang="en-US" sz="2000" b="1" kern="0" dirty="0" smtClean="0">
                <a:solidFill>
                  <a:srgbClr val="003399"/>
                </a:solidFill>
              </a:rPr>
              <a:t>0.43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pPr lvl="1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87738"/>
            <a:ext cx="381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17" y="4059163"/>
            <a:ext cx="7524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22" y="2132856"/>
            <a:ext cx="499255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4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482600" y="1171524"/>
            <a:ext cx="8215313" cy="347192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Phase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n-US" sz="3200" b="1" kern="0" dirty="0" smtClean="0">
                <a:solidFill>
                  <a:sysClr val="windowText" lastClr="000000"/>
                </a:solidFill>
              </a:rPr>
              <a:t>I</a:t>
            </a:r>
            <a:r>
              <a:rPr lang="en-US" sz="3200" b="1" kern="0" baseline="-25000" dirty="0" smtClean="0">
                <a:solidFill>
                  <a:sysClr val="windowText" lastClr="000000"/>
                </a:solidFill>
              </a:rPr>
              <a:t>Inrush</a:t>
            </a:r>
            <a:r>
              <a:rPr lang="en-US" sz="3200" b="1" kern="0" dirty="0" smtClean="0">
                <a:solidFill>
                  <a:sysClr val="windowText" lastClr="000000"/>
                </a:solidFill>
              </a:rPr>
              <a:t> = </a:t>
            </a:r>
            <a:r>
              <a:rPr lang="en-US" sz="3200" b="1" i="1" kern="0" dirty="0" smtClean="0">
                <a:solidFill>
                  <a:srgbClr val="0070C0"/>
                </a:solidFill>
              </a:rPr>
              <a:t>10 x In = 10 x 687.3 A = 6873 A</a:t>
            </a:r>
          </a:p>
          <a:p>
            <a:endParaRPr lang="es-CO" sz="3200" kern="0" dirty="0" smtClean="0">
              <a:solidFill>
                <a:sysClr val="windowText" lastClr="000000"/>
              </a:solidFill>
            </a:endParaRPr>
          </a:p>
          <a:p>
            <a:r>
              <a:rPr lang="en-US" sz="3200" b="1" i="1" kern="0" dirty="0" smtClean="0">
                <a:solidFill>
                  <a:srgbClr val="0070C0"/>
                </a:solidFill>
              </a:rPr>
              <a:t>Instantáneo  </a:t>
            </a:r>
            <a:r>
              <a:rPr lang="en-US" sz="3200" b="1" i="1" kern="0" dirty="0" smtClean="0">
                <a:solidFill>
                  <a:srgbClr val="0070C0"/>
                </a:solidFill>
                <a:sym typeface="Symbol"/>
              </a:rPr>
              <a:t></a:t>
            </a:r>
            <a:r>
              <a:rPr lang="en-US" sz="3200" b="1" i="1" kern="0" dirty="0" smtClean="0">
                <a:solidFill>
                  <a:srgbClr val="0070C0"/>
                </a:solidFill>
              </a:rPr>
              <a:t> I</a:t>
            </a:r>
            <a:r>
              <a:rPr lang="en-US" sz="3200" b="1" i="1" kern="0" baseline="-25000" dirty="0" smtClean="0">
                <a:solidFill>
                  <a:srgbClr val="0070C0"/>
                </a:solidFill>
              </a:rPr>
              <a:t>Inrush</a:t>
            </a:r>
            <a:endParaRPr lang="es-CO" sz="3200" i="1" kern="0" dirty="0" smtClean="0">
              <a:solidFill>
                <a:srgbClr val="0070C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482600" y="982884"/>
            <a:ext cx="8215313" cy="568647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Phase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smtClean="0">
                <a:solidFill>
                  <a:srgbClr val="003399"/>
                </a:solidFill>
              </a:rPr>
              <a:t>1.5 × </a:t>
            </a:r>
            <a:r>
              <a:rPr lang="en-US" sz="2000" b="1" kern="0" dirty="0" err="1" smtClean="0">
                <a:solidFill>
                  <a:srgbClr val="003399"/>
                </a:solidFill>
              </a:rPr>
              <a:t>Aporte</a:t>
            </a:r>
            <a:r>
              <a:rPr lang="en-US" sz="2000" b="1" kern="0" dirty="0" smtClean="0">
                <a:solidFill>
                  <a:srgbClr val="003399"/>
                </a:solidFill>
              </a:rPr>
              <a:t> de </a:t>
            </a:r>
            <a:r>
              <a:rPr lang="en-US" sz="2000" b="1" kern="0" dirty="0" err="1" smtClean="0">
                <a:solidFill>
                  <a:srgbClr val="003399"/>
                </a:solidFill>
              </a:rPr>
              <a:t>Falla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smtClean="0">
                <a:solidFill>
                  <a:srgbClr val="003399"/>
                </a:solidFill>
              </a:rPr>
              <a:t>(1.5 × 9321) / 800 = 17.5 × CT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smtClean="0">
                <a:solidFill>
                  <a:srgbClr val="003399"/>
                </a:solidFill>
              </a:rPr>
              <a:t>17.5 × CT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Delay = </a:t>
            </a:r>
            <a:r>
              <a:rPr lang="en-US" sz="2000" b="1" kern="0" dirty="0" smtClean="0">
                <a:solidFill>
                  <a:srgbClr val="003399"/>
                </a:solidFill>
              </a:rPr>
              <a:t>0.0 s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33" y="2060850"/>
            <a:ext cx="5677846" cy="2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3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6 Título"/>
          <p:cNvSpPr txBox="1">
            <a:spLocks/>
          </p:cNvSpPr>
          <p:nvPr/>
        </p:nvSpPr>
        <p:spPr>
          <a:xfrm>
            <a:off x="971600" y="116632"/>
            <a:ext cx="734481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TR-1</a:t>
            </a:r>
          </a:p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SELECTIVIDAD - FASE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8352928" cy="541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0" y="117823"/>
            <a:ext cx="8535140" cy="6622354"/>
          </a:xfrm>
          <a:prstGeom prst="rect">
            <a:avLst/>
          </a:prstGeom>
        </p:spPr>
      </p:pic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46 Título"/>
          <p:cNvSpPr txBox="1">
            <a:spLocks/>
          </p:cNvSpPr>
          <p:nvPr/>
        </p:nvSpPr>
        <p:spPr>
          <a:xfrm>
            <a:off x="1768152" y="116632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ea typeface="+mj-ea"/>
                <a:cs typeface="Calibri"/>
              </a:rPr>
              <a:t>TR-1</a:t>
            </a:r>
            <a:endParaRPr lang="es-CO" sz="28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5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395536" y="1054892"/>
            <a:ext cx="8215313" cy="5686476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Ground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</a:t>
            </a:r>
            <a:r>
              <a:rPr lang="en-US" sz="2000" b="1" kern="0" dirty="0">
                <a:solidFill>
                  <a:sysClr val="windowText" lastClr="000000"/>
                </a:solidFill>
              </a:rPr>
              <a:t>= </a:t>
            </a:r>
            <a:r>
              <a:rPr lang="en-US" sz="2000" b="1" kern="0" dirty="0" err="1" smtClean="0">
                <a:solidFill>
                  <a:srgbClr val="003399"/>
                </a:solidFill>
              </a:rPr>
              <a:t>Mín</a:t>
            </a:r>
            <a:r>
              <a:rPr lang="en-US" sz="2000" b="1" kern="0" dirty="0" smtClean="0">
                <a:solidFill>
                  <a:srgbClr val="003399"/>
                </a:solidFill>
              </a:rPr>
              <a:t>(15% </a:t>
            </a:r>
            <a:r>
              <a:rPr lang="en-US" sz="2000" b="1" kern="0" dirty="0">
                <a:solidFill>
                  <a:srgbClr val="003399"/>
                </a:solidFill>
              </a:rPr>
              <a:t>x In, 10% x Icc1</a:t>
            </a:r>
            <a:r>
              <a:rPr lang="en-US" sz="2000" b="1" kern="0" dirty="0">
                <a:solidFill>
                  <a:srgbClr val="003399"/>
                </a:solidFill>
                <a:sym typeface="Symbol" panose="05050102010706020507" pitchFamily="18" charset="2"/>
              </a:rPr>
              <a:t>)</a:t>
            </a:r>
          </a:p>
          <a:p>
            <a:r>
              <a:rPr lang="en-US" sz="2000" b="1" kern="0" dirty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err="1" smtClean="0">
                <a:solidFill>
                  <a:srgbClr val="003399"/>
                </a:solidFill>
              </a:rPr>
              <a:t>Mín</a:t>
            </a:r>
            <a:r>
              <a:rPr lang="en-US" sz="2000" b="1" kern="0" dirty="0" smtClean="0">
                <a:solidFill>
                  <a:srgbClr val="003399"/>
                </a:solidFill>
              </a:rPr>
              <a:t>(0.15 </a:t>
            </a:r>
            <a:r>
              <a:rPr lang="en-US" sz="2000" b="1" kern="0" dirty="0">
                <a:solidFill>
                  <a:srgbClr val="003399"/>
                </a:solidFill>
              </a:rPr>
              <a:t>x </a:t>
            </a:r>
            <a:r>
              <a:rPr lang="en-US" sz="2000" b="1" kern="0" dirty="0" smtClean="0">
                <a:solidFill>
                  <a:srgbClr val="003399"/>
                </a:solidFill>
              </a:rPr>
              <a:t>687.3 </a:t>
            </a:r>
            <a:r>
              <a:rPr lang="en-US" sz="2000" b="1" kern="0" dirty="0">
                <a:solidFill>
                  <a:srgbClr val="003399"/>
                </a:solidFill>
              </a:rPr>
              <a:t>A, 0.1 x </a:t>
            </a:r>
            <a:r>
              <a:rPr lang="en-US" sz="2000" b="1" kern="0" dirty="0" smtClean="0">
                <a:solidFill>
                  <a:srgbClr val="003399"/>
                </a:solidFill>
              </a:rPr>
              <a:t>7749 A</a:t>
            </a:r>
            <a:r>
              <a:rPr lang="en-US" sz="2000" b="1" kern="0" dirty="0" smtClean="0">
                <a:solidFill>
                  <a:srgbClr val="003399"/>
                </a:solidFill>
                <a:sym typeface="Symbol" panose="05050102010706020507" pitchFamily="18" charset="2"/>
              </a:rPr>
              <a:t>)</a:t>
            </a:r>
            <a:endParaRPr lang="en-US" sz="2000" b="1" kern="0" dirty="0">
              <a:solidFill>
                <a:srgbClr val="003399"/>
              </a:solidFill>
            </a:endParaRPr>
          </a:p>
          <a:p>
            <a:r>
              <a:rPr lang="en-US" sz="2000" b="1" kern="0" dirty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>
                <a:solidFill>
                  <a:srgbClr val="003399"/>
                </a:solidFill>
              </a:rPr>
              <a:t>(</a:t>
            </a:r>
            <a:r>
              <a:rPr lang="en-US" sz="2000" b="1" kern="0" dirty="0" smtClean="0">
                <a:solidFill>
                  <a:srgbClr val="003399"/>
                </a:solidFill>
              </a:rPr>
              <a:t>0.15 </a:t>
            </a:r>
            <a:r>
              <a:rPr lang="en-US" sz="2000" b="1" kern="0" dirty="0">
                <a:solidFill>
                  <a:srgbClr val="003399"/>
                </a:solidFill>
              </a:rPr>
              <a:t>× </a:t>
            </a:r>
            <a:r>
              <a:rPr lang="en-US" sz="2000" b="1" kern="0" dirty="0" smtClean="0">
                <a:solidFill>
                  <a:srgbClr val="003399"/>
                </a:solidFill>
              </a:rPr>
              <a:t>687.3) </a:t>
            </a:r>
            <a:r>
              <a:rPr lang="en-US" sz="2000" b="1" kern="0" dirty="0">
                <a:solidFill>
                  <a:srgbClr val="003399"/>
                </a:solidFill>
              </a:rPr>
              <a:t>/ 50 = </a:t>
            </a:r>
            <a:r>
              <a:rPr lang="en-US" sz="2000" b="1" kern="0" dirty="0" smtClean="0">
                <a:solidFill>
                  <a:srgbClr val="003399"/>
                </a:solidFill>
              </a:rPr>
              <a:t>2.06</a:t>
            </a:r>
            <a:endParaRPr lang="es-CO" sz="2000" kern="0" dirty="0">
              <a:solidFill>
                <a:srgbClr val="003399"/>
              </a:solidFill>
            </a:endParaRPr>
          </a:p>
          <a:p>
            <a:r>
              <a:rPr lang="en-US" sz="2000" b="1" kern="0" dirty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smtClean="0">
                <a:solidFill>
                  <a:srgbClr val="003399"/>
                </a:solidFill>
              </a:rPr>
              <a:t>2.06 </a:t>
            </a:r>
            <a:r>
              <a:rPr lang="en-US" sz="2000" b="1" kern="0" dirty="0">
                <a:solidFill>
                  <a:srgbClr val="003399"/>
                </a:solidFill>
              </a:rPr>
              <a:t>x CT</a:t>
            </a:r>
            <a:endParaRPr lang="es-CO" sz="2000" kern="0" dirty="0">
              <a:solidFill>
                <a:srgbClr val="003399"/>
              </a:solidFill>
            </a:endParaRPr>
          </a:p>
          <a:p>
            <a:r>
              <a:rPr lang="en-US" sz="2000" b="1" kern="0" dirty="0">
                <a:solidFill>
                  <a:sysClr val="windowText" lastClr="000000"/>
                </a:solidFill>
              </a:rPr>
              <a:t>Curve = </a:t>
            </a:r>
            <a:r>
              <a:rPr lang="en-US" sz="2000" b="1" kern="0" dirty="0">
                <a:solidFill>
                  <a:srgbClr val="003399"/>
                </a:solidFill>
              </a:rPr>
              <a:t>IEC Curve A</a:t>
            </a:r>
            <a:endParaRPr lang="es-CO" sz="2000" kern="0" dirty="0">
              <a:solidFill>
                <a:srgbClr val="003399"/>
              </a:solidFill>
            </a:endParaRPr>
          </a:p>
          <a:p>
            <a:r>
              <a:rPr lang="es-CO" sz="2000" b="1" kern="0" dirty="0" err="1">
                <a:solidFill>
                  <a:sysClr val="windowText" lastClr="000000"/>
                </a:solidFill>
              </a:rPr>
              <a:t>Multiplier</a:t>
            </a:r>
            <a:r>
              <a:rPr lang="es-CO" sz="2000" b="1" kern="0" dirty="0">
                <a:solidFill>
                  <a:sysClr val="windowText" lastClr="000000"/>
                </a:solidFill>
              </a:rPr>
              <a:t> = </a:t>
            </a:r>
            <a:r>
              <a:rPr lang="es-CO" sz="2000" b="1" kern="0" dirty="0">
                <a:solidFill>
                  <a:srgbClr val="003399"/>
                </a:solidFill>
              </a:rPr>
              <a:t>0.07</a:t>
            </a:r>
            <a:endParaRPr lang="es-CO" sz="2000" kern="0" dirty="0">
              <a:solidFill>
                <a:srgbClr val="003399"/>
              </a:solidFill>
            </a:endParaRPr>
          </a:p>
          <a:p>
            <a:endParaRPr lang="es-CO" sz="2000" kern="0" dirty="0" smtClean="0">
              <a:solidFill>
                <a:srgbClr val="003399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364" y="2060848"/>
            <a:ext cx="496127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482600" y="1144694"/>
            <a:ext cx="8215313" cy="5020610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Ground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s-CO" sz="3200" b="1" kern="0" dirty="0" smtClean="0">
                <a:solidFill>
                  <a:sysClr val="windowText" lastClr="000000"/>
                </a:solidFill>
              </a:rPr>
              <a:t>Instantáneo </a:t>
            </a:r>
            <a:r>
              <a:rPr lang="es-CO" sz="3200" b="1" kern="0" dirty="0" smtClean="0">
                <a:solidFill>
                  <a:sysClr val="windowText" lastClr="000000"/>
                </a:solidFill>
                <a:sym typeface="Symbol"/>
              </a:rPr>
              <a:t></a:t>
            </a:r>
            <a:r>
              <a:rPr lang="es-CO" sz="3200" b="1" kern="0" dirty="0" smtClean="0">
                <a:solidFill>
                  <a:sysClr val="windowText" lastClr="000000"/>
                </a:solidFill>
              </a:rPr>
              <a:t>  </a:t>
            </a:r>
            <a:r>
              <a:rPr lang="es-CO" sz="3200" b="1" i="1" kern="0" dirty="0" smtClean="0">
                <a:solidFill>
                  <a:srgbClr val="0070C0"/>
                </a:solidFill>
              </a:rPr>
              <a:t>0.50 x </a:t>
            </a:r>
            <a:r>
              <a:rPr lang="es-CO" sz="3200" b="1" i="1" kern="0" dirty="0" err="1" smtClean="0">
                <a:solidFill>
                  <a:srgbClr val="0070C0"/>
                </a:solidFill>
              </a:rPr>
              <a:t>I</a:t>
            </a:r>
            <a:r>
              <a:rPr lang="es-CO" sz="3200" b="1" i="1" kern="0" baseline="-25000" dirty="0" err="1" smtClean="0">
                <a:solidFill>
                  <a:srgbClr val="0070C0"/>
                </a:solidFill>
              </a:rPr>
              <a:t>inrush</a:t>
            </a:r>
            <a:endParaRPr lang="es-CO" sz="3200" b="1" i="1" kern="0" baseline="-25000" dirty="0" smtClean="0">
              <a:solidFill>
                <a:srgbClr val="0070C0"/>
              </a:solidFill>
            </a:endParaRPr>
          </a:p>
          <a:p>
            <a:endParaRPr lang="es-CO" sz="3200" kern="0" dirty="0" smtClean="0">
              <a:solidFill>
                <a:sysClr val="windowText" lastClr="000000"/>
              </a:solidFill>
            </a:endParaRPr>
          </a:p>
          <a:p>
            <a:r>
              <a:rPr lang="es-CO" sz="3200" b="1" kern="0" dirty="0" smtClean="0">
                <a:solidFill>
                  <a:sysClr val="windowText" lastClr="000000"/>
                </a:solidFill>
              </a:rPr>
              <a:t>Instantáneo </a:t>
            </a:r>
            <a:r>
              <a:rPr lang="es-CO" sz="3200" b="1" kern="0" dirty="0" smtClean="0">
                <a:solidFill>
                  <a:sysClr val="windowText" lastClr="000000"/>
                </a:solidFill>
                <a:sym typeface="Symbol"/>
              </a:rPr>
              <a:t></a:t>
            </a:r>
            <a:r>
              <a:rPr lang="es-CO" sz="32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s-CO" sz="3200" b="1" i="1" kern="0" dirty="0" smtClean="0">
                <a:solidFill>
                  <a:srgbClr val="0070C0"/>
                </a:solidFill>
              </a:rPr>
              <a:t>0.5 x 6873 A = 3436.5 A</a:t>
            </a:r>
            <a:endParaRPr lang="es-CO" sz="3200" i="1" kern="0" dirty="0" smtClean="0">
              <a:solidFill>
                <a:srgbClr val="0070C0"/>
              </a:solidFill>
            </a:endParaRPr>
          </a:p>
          <a:p>
            <a:pPr lvl="1"/>
            <a:endParaRPr lang="es-CO" sz="2000" kern="0" dirty="0" smtClean="0">
              <a:solidFill>
                <a:srgbClr val="C0000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482600" y="1054892"/>
            <a:ext cx="8215313" cy="5470452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Ground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</a:t>
            </a:r>
            <a:r>
              <a:rPr lang="en-US" sz="2000" b="1" kern="0" dirty="0" smtClean="0">
                <a:solidFill>
                  <a:sysClr val="windowText" lastClr="000000"/>
                </a:solidFill>
                <a:sym typeface="Symbol"/>
              </a:rPr>
              <a:t></a:t>
            </a:r>
            <a:r>
              <a:rPr lang="en-US" sz="20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kern="0" dirty="0" smtClean="0">
                <a:solidFill>
                  <a:srgbClr val="003399"/>
                </a:solidFill>
              </a:rPr>
              <a:t>0.50 x I</a:t>
            </a:r>
            <a:r>
              <a:rPr lang="en-US" sz="2000" b="1" kern="0" baseline="-25000" dirty="0" smtClean="0">
                <a:solidFill>
                  <a:srgbClr val="003399"/>
                </a:solidFill>
              </a:rPr>
              <a:t>Inrush</a:t>
            </a:r>
            <a:r>
              <a:rPr lang="en-US" sz="2000" b="1" kern="0" dirty="0" smtClean="0">
                <a:solidFill>
                  <a:sysClr val="windowText" lastClr="000000"/>
                </a:solidFill>
              </a:rPr>
              <a:t>	</a:t>
            </a:r>
            <a:endParaRPr lang="es-CO" sz="2000" kern="0" dirty="0" smtClean="0">
              <a:solidFill>
                <a:sysClr val="windowText" lastClr="000000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</a:t>
            </a:r>
            <a:r>
              <a:rPr lang="en-US" sz="2000" b="1" kern="0" dirty="0" smtClean="0">
                <a:solidFill>
                  <a:sysClr val="windowText" lastClr="000000"/>
                </a:solidFill>
                <a:sym typeface="Symbol"/>
              </a:rPr>
              <a:t></a:t>
            </a:r>
            <a:r>
              <a:rPr lang="en-US" sz="20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000" b="1" kern="0" dirty="0" smtClean="0">
                <a:solidFill>
                  <a:srgbClr val="003399"/>
                </a:solidFill>
              </a:rPr>
              <a:t>3436.5 / 50 = 68.7 × CT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Pickup = </a:t>
            </a:r>
            <a:r>
              <a:rPr lang="en-US" sz="2000" b="1" kern="0" dirty="0" smtClean="0">
                <a:solidFill>
                  <a:srgbClr val="003399"/>
                </a:solidFill>
              </a:rPr>
              <a:t>20 × CT </a:t>
            </a:r>
            <a:r>
              <a:rPr lang="en-US" sz="2000" b="1" i="1" kern="0" dirty="0" smtClean="0">
                <a:solidFill>
                  <a:srgbClr val="0070C0"/>
                </a:solidFill>
              </a:rPr>
              <a:t>(</a:t>
            </a:r>
            <a:r>
              <a:rPr lang="en-US" sz="2000" b="1" i="1" kern="0" dirty="0" err="1" smtClean="0">
                <a:solidFill>
                  <a:srgbClr val="0070C0"/>
                </a:solidFill>
              </a:rPr>
              <a:t>Máximo</a:t>
            </a:r>
            <a:r>
              <a:rPr lang="en-US" sz="2000" b="1" i="1" kern="0" dirty="0" smtClean="0">
                <a:solidFill>
                  <a:srgbClr val="0070C0"/>
                </a:solidFill>
              </a:rPr>
              <a:t> </a:t>
            </a:r>
            <a:r>
              <a:rPr lang="en-US" sz="2000" b="1" i="1" kern="0" dirty="0" err="1" smtClean="0">
                <a:solidFill>
                  <a:srgbClr val="0070C0"/>
                </a:solidFill>
              </a:rPr>
              <a:t>ajuste</a:t>
            </a:r>
            <a:r>
              <a:rPr lang="en-US" sz="2000" b="1" i="1" kern="0" dirty="0" smtClean="0">
                <a:solidFill>
                  <a:srgbClr val="0070C0"/>
                </a:solidFill>
              </a:rPr>
              <a:t> </a:t>
            </a:r>
            <a:r>
              <a:rPr lang="en-US" sz="2000" b="1" i="1" kern="0" dirty="0" err="1" smtClean="0">
                <a:solidFill>
                  <a:srgbClr val="0070C0"/>
                </a:solidFill>
              </a:rPr>
              <a:t>disponible</a:t>
            </a:r>
            <a:r>
              <a:rPr lang="en-US" sz="2000" b="1" i="1" kern="0" dirty="0" smtClean="0">
                <a:solidFill>
                  <a:srgbClr val="0070C0"/>
                </a:solidFill>
              </a:rPr>
              <a:t>)</a:t>
            </a:r>
            <a:endParaRPr lang="es-CO" sz="2000" i="1" kern="0" dirty="0" smtClean="0">
              <a:solidFill>
                <a:srgbClr val="0070C0"/>
              </a:solidFill>
            </a:endParaRPr>
          </a:p>
          <a:p>
            <a:r>
              <a:rPr lang="en-US" sz="2000" b="1" kern="0" dirty="0" smtClean="0">
                <a:solidFill>
                  <a:sysClr val="windowText" lastClr="000000"/>
                </a:solidFill>
              </a:rPr>
              <a:t>Delay = </a:t>
            </a:r>
            <a:r>
              <a:rPr lang="en-US" sz="2000" b="1" kern="0" dirty="0" smtClean="0">
                <a:solidFill>
                  <a:srgbClr val="003399"/>
                </a:solidFill>
              </a:rPr>
              <a:t>0.0 s</a:t>
            </a:r>
            <a:endParaRPr lang="es-CO" sz="2000" kern="0" dirty="0" smtClean="0">
              <a:solidFill>
                <a:srgbClr val="003399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132856"/>
            <a:ext cx="5873704" cy="24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6 Título"/>
          <p:cNvSpPr txBox="1">
            <a:spLocks/>
          </p:cNvSpPr>
          <p:nvPr/>
        </p:nvSpPr>
        <p:spPr>
          <a:xfrm>
            <a:off x="179512" y="404664"/>
            <a:ext cx="7344816" cy="68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TR-1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>
          <a:xfrm>
            <a:off x="482600" y="1126900"/>
            <a:ext cx="8215313" cy="5182420"/>
          </a:xfrm>
          <a:prstGeom prst="rect">
            <a:avLst/>
          </a:prstGeom>
        </p:spPr>
        <p:txBody>
          <a:bodyPr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>
                <a:solidFill>
                  <a:srgbClr val="003399"/>
                </a:solidFill>
                <a:latin typeface="+mj-lt"/>
              </a:rPr>
              <a:t>PROTECTION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CO" sz="2000" b="1" kern="0" dirty="0">
                <a:solidFill>
                  <a:srgbClr val="003399"/>
                </a:solidFill>
              </a:rPr>
              <a:t>Neutral Current</a:t>
            </a: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lvl="1"/>
            <a:endParaRPr lang="es-CO" sz="2000" b="1" kern="0" dirty="0" smtClean="0">
              <a:solidFill>
                <a:srgbClr val="92D050"/>
              </a:solidFill>
            </a:endParaRPr>
          </a:p>
          <a:p>
            <a:pPr algn="just"/>
            <a:endParaRPr lang="es-CO" sz="22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0" name="9 Imagen"/>
          <p:cNvPicPr/>
          <p:nvPr/>
        </p:nvPicPr>
        <p:blipFill>
          <a:blip r:embed="rId2"/>
          <a:srcRect l="18229" t="11028" r="46669" b="79949"/>
          <a:stretch>
            <a:fillRect/>
          </a:stretch>
        </p:blipFill>
        <p:spPr bwMode="auto">
          <a:xfrm>
            <a:off x="1357290" y="2125892"/>
            <a:ext cx="60007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3"/>
          <a:srcRect l="18513" t="11278" r="44181" b="79895"/>
          <a:stretch>
            <a:fillRect/>
          </a:stretch>
        </p:blipFill>
        <p:spPr bwMode="auto">
          <a:xfrm>
            <a:off x="1357290" y="3920948"/>
            <a:ext cx="6072230" cy="113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91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28" y="1125902"/>
            <a:ext cx="8389536" cy="5615466"/>
          </a:xfrm>
          <a:prstGeom prst="rect">
            <a:avLst/>
          </a:prstGeom>
        </p:spPr>
      </p:pic>
      <p:sp>
        <p:nvSpPr>
          <p:cNvPr id="5" name="46 Título"/>
          <p:cNvSpPr txBox="1">
            <a:spLocks/>
          </p:cNvSpPr>
          <p:nvPr/>
        </p:nvSpPr>
        <p:spPr>
          <a:xfrm>
            <a:off x="881288" y="44624"/>
            <a:ext cx="734481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4000" b="1" dirty="0">
                <a:solidFill>
                  <a:srgbClr val="003399"/>
                </a:solidFill>
                <a:ea typeface="+mj-ea"/>
                <a:cs typeface="Calibri"/>
              </a:rPr>
              <a:t>PROTECCIÓN LADO DE </a:t>
            </a:r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ALTA TR-1</a:t>
            </a:r>
          </a:p>
          <a:p>
            <a:pPr algn="ctr"/>
            <a:r>
              <a:rPr lang="es-CO" sz="4000" b="1" dirty="0" smtClean="0">
                <a:solidFill>
                  <a:srgbClr val="003399"/>
                </a:solidFill>
                <a:ea typeface="+mj-ea"/>
                <a:cs typeface="Calibri"/>
              </a:rPr>
              <a:t>SELECTIVIDAD - TIERRA</a:t>
            </a:r>
            <a:endParaRPr lang="es-CO" sz="40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60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0" y="129254"/>
            <a:ext cx="8542760" cy="6599492"/>
          </a:xfrm>
          <a:prstGeom prst="rect">
            <a:avLst/>
          </a:prstGeom>
        </p:spPr>
      </p:pic>
      <p:sp>
        <p:nvSpPr>
          <p:cNvPr id="5" name="4 Triángulo isósceles"/>
          <p:cNvSpPr/>
          <p:nvPr/>
        </p:nvSpPr>
        <p:spPr>
          <a:xfrm rot="862264">
            <a:off x="7565728" y="6056416"/>
            <a:ext cx="1656184" cy="5760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46 Título"/>
          <p:cNvSpPr txBox="1">
            <a:spLocks/>
          </p:cNvSpPr>
          <p:nvPr/>
        </p:nvSpPr>
        <p:spPr>
          <a:xfrm>
            <a:off x="1768152" y="116632"/>
            <a:ext cx="525212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800" b="1" dirty="0" smtClean="0">
                <a:solidFill>
                  <a:srgbClr val="003399"/>
                </a:solidFill>
                <a:ea typeface="+mj-ea"/>
                <a:cs typeface="Calibri"/>
              </a:rPr>
              <a:t>TR-1</a:t>
            </a:r>
            <a:endParaRPr lang="es-CO" sz="2800" b="1" dirty="0">
              <a:solidFill>
                <a:srgbClr val="003399"/>
              </a:solidFill>
              <a:ea typeface="+mj-ea"/>
              <a:cs typeface="Calibri"/>
            </a:endParaRPr>
          </a:p>
        </p:txBody>
      </p:sp>
      <p:sp>
        <p:nvSpPr>
          <p:cNvPr id="7" name="Rounded Rectangle 3"/>
          <p:cNvSpPr/>
          <p:nvPr/>
        </p:nvSpPr>
        <p:spPr>
          <a:xfrm>
            <a:off x="4572000" y="3953814"/>
            <a:ext cx="2448272" cy="1468192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0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12119</TotalTime>
  <Words>1362</Words>
  <Application>Microsoft Office PowerPoint</Application>
  <PresentationFormat>On-screen Show (4:3)</PresentationFormat>
  <Paragraphs>513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2" baseType="lpstr">
      <vt:lpstr>Arial</vt:lpstr>
      <vt:lpstr>Calibri</vt:lpstr>
      <vt:lpstr>Calibri Light</vt:lpstr>
      <vt:lpstr>Cambria Math</vt:lpstr>
      <vt:lpstr>Courier New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 SOBRECORRIENTE</dc:title>
  <dc:creator>Ricardo Artunduaga Gómez</dc:creator>
  <cp:keywords>GERS</cp:keywords>
  <cp:lastModifiedBy>Ricardo Artunduaga</cp:lastModifiedBy>
  <cp:revision>932</cp:revision>
  <dcterms:created xsi:type="dcterms:W3CDTF">2011-02-25T15:49:42Z</dcterms:created>
  <dcterms:modified xsi:type="dcterms:W3CDTF">2018-12-10T19:33:36Z</dcterms:modified>
</cp:coreProperties>
</file>