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14"/>
  </p:notesMasterIdLst>
  <p:sldIdLst>
    <p:sldId id="289" r:id="rId2"/>
    <p:sldId id="391" r:id="rId3"/>
    <p:sldId id="392" r:id="rId4"/>
    <p:sldId id="414" r:id="rId5"/>
    <p:sldId id="415" r:id="rId6"/>
    <p:sldId id="416" r:id="rId7"/>
    <p:sldId id="419" r:id="rId8"/>
    <p:sldId id="418" r:id="rId9"/>
    <p:sldId id="420" r:id="rId10"/>
    <p:sldId id="424" r:id="rId11"/>
    <p:sldId id="423" r:id="rId12"/>
    <p:sldId id="413" r:id="rId13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5294" autoAdjust="0"/>
  </p:normalViewPr>
  <p:slideViewPr>
    <p:cSldViewPr>
      <p:cViewPr varScale="1">
        <p:scale>
          <a:sx n="67" d="100"/>
          <a:sy n="67" d="100"/>
        </p:scale>
        <p:origin x="1338" y="60"/>
      </p:cViewPr>
      <p:guideLst>
        <p:guide orient="horz" pos="2256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957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40" cy="46942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40" cy="46942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B4C3EF1-5327-4424-B579-F1E2CF41B969}" type="datetimeFigureOut">
              <a:rPr lang="en-US" smtClean="0"/>
              <a:pPr/>
              <a:t>4/6/2019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40" cy="46942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40" cy="46942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2190083-005D-4CE5-9304-AA677D0551D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873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90083-005D-4CE5-9304-AA677D0551D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241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90083-005D-4CE5-9304-AA677D0551D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908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90083-005D-4CE5-9304-AA677D0551D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01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90083-005D-4CE5-9304-AA677D0551D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949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90083-005D-4CE5-9304-AA677D0551D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939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90083-005D-4CE5-9304-AA677D0551D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491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90083-005D-4CE5-9304-AA677D0551D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834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90083-005D-4CE5-9304-AA677D0551D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398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C903-F607-4B29-8997-E732B448A55D}" type="datetimeFigureOut">
              <a:rPr lang="en-US" smtClean="0"/>
              <a:pPr/>
              <a:t>4/6/2019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EBB7-AEB4-46F1-9D6A-D98BD1F6BA21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Picture 6" descr="Plantilla Curso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8648700" cy="209550"/>
          </a:xfrm>
          <a:prstGeom prst="rect">
            <a:avLst/>
          </a:prstGeom>
        </p:spPr>
      </p:pic>
      <p:pic>
        <p:nvPicPr>
          <p:cNvPr id="8" name="Picture 7" descr="LOGO Ger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63972" y="6019800"/>
            <a:ext cx="1527628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_CONT_1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C903-F607-4B29-8997-E732B448A55D}" type="datetimeFigureOut">
              <a:rPr lang="en-US" smtClean="0"/>
              <a:pPr/>
              <a:t>4/6/2019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EBB7-AEB4-46F1-9D6A-D98BD1F6BA21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Picture 6" descr="Plantilla Curso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8648700" cy="209550"/>
          </a:xfrm>
          <a:prstGeom prst="rect">
            <a:avLst/>
          </a:prstGeom>
        </p:spPr>
      </p:pic>
      <p:pic>
        <p:nvPicPr>
          <p:cNvPr id="8" name="Picture 7" descr="LOGO Ger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63972" y="6019800"/>
            <a:ext cx="1527628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DOS_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C903-F607-4B29-8997-E732B448A55D}" type="datetimeFigureOut">
              <a:rPr lang="en-US" smtClean="0"/>
              <a:pPr/>
              <a:t>4/6/2019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EBB7-AEB4-46F1-9D6A-D98BD1F6BA21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0" name="Picture 6" descr="Plantilla Curso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8648700" cy="209550"/>
          </a:xfrm>
          <a:prstGeom prst="rect">
            <a:avLst/>
          </a:prstGeom>
        </p:spPr>
      </p:pic>
      <p:pic>
        <p:nvPicPr>
          <p:cNvPr id="11" name="Picture 7" descr="LOGO Ger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63972" y="6019800"/>
            <a:ext cx="1527628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ULO_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C903-F607-4B29-8997-E732B448A55D}" type="datetimeFigureOut">
              <a:rPr lang="en-US" smtClean="0"/>
              <a:pPr/>
              <a:t>4/6/2019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EBB7-AEB4-46F1-9D6A-D98BD1F6BA21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Frame 4"/>
          <p:cNvSpPr/>
          <p:nvPr userDrawn="1"/>
        </p:nvSpPr>
        <p:spPr>
          <a:xfrm>
            <a:off x="152400" y="137160"/>
            <a:ext cx="8869680" cy="6583680"/>
          </a:xfrm>
          <a:prstGeom prst="frame">
            <a:avLst>
              <a:gd name="adj1" fmla="val 1218"/>
            </a:avLst>
          </a:prstGeom>
          <a:ln>
            <a:solidFill>
              <a:srgbClr val="00008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LOGO Ger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53200" y="379552"/>
            <a:ext cx="2209800" cy="99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DC903-F607-4B29-8997-E732B448A55D}" type="datetimeFigureOut">
              <a:rPr lang="en-US" smtClean="0"/>
              <a:pPr/>
              <a:t>4/6/2019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6EBB7-AEB4-46F1-9D6A-D98BD1F6BA21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5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1519297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sz="32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Elementos de protección personal </a:t>
            </a:r>
            <a:r>
              <a:rPr lang="es-CO" sz="3200" b="1" cap="all" dirty="0" err="1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epp</a:t>
            </a:r>
            <a:endParaRPr lang="es-CO" sz="3200" b="1" cap="all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CO" sz="32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Selección, uso, mantenimiento y disposición final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188" y="3810000"/>
            <a:ext cx="5033624" cy="255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4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" descr="data:image/jpeg;base64,/9j/4AAQSkZJRgABAQAAAQABAAD/2wCEAAkGBhAQDxQREBMSEhAUEBEXERgXEhUVFBsbFBQVFhcTFxIaGyYgGBkjHxgVIC8gJycpLCwtGB8xNTMqNSYrLSkBCQoKBQUFDQUFDSkYEhgpKSkpKSkpKSkpKSkpKSkpKSkpKSkpKSkpKSkpKSkpKSkpKSkpKSkpKSkpKSkpKSkpKf/AABEIAN4A4wMBIgACEQEDEQH/xAAcAAEAAwADAQEAAAAAAAAAAAAABQYHAQMEAgj/xABGEAABAwMCAwUFBAYHBwUAAAABAAIDBAUREiEGMUEHEyJRYRQjMnGBUmKRoRUzQnKx0ggkRIKDlMEWkpOis8LxNDVDVGT/xAAUAQEAAAAAAAAAAAAAAAAAAAAA/8QAFBEBAAAAAAAAAAAAAAAAAAAAAP/aAAwDAQACEQMRAD8A3FERAREQEREBERAREQEREBERAREQEREBERAREQEREBERAREQEREBERAREQEUbfOIYKKMPncQXHTGxoL5JHdGRxjdzvl9cKKglu9SNeKagYR4WPa6pnx5u0vYxh9PFhBZ0REBERAREQEREBERAREQEREBERAREQEREBERAREQEREBeS6XJlPE6WTOluMADLnEnDWNb1c4kADqSF61Wbaf0hUCrO9HC5wo2kECR+NLqsg8wPE1npqd1bgOeHuHpDKa+uAdXPBDG51Mp4zygjP2vtP/AGjnorKiICIiAiIgIiICIiAiIgIiICIiAiIgL5fK1uMkDJwMkDJ8h5lfSzbt3thdbW1TMiWkqIpGEHkHuDCcfMsP0QaSijOGb2yto4KphGJYmuOOjsYe36ODh9FG8W3KaidHWhznUjCGVseMgMcdqlvXUwnxDq0n7IQWVFw1wIBG4IyFygIiICIuCUEHxG507mULDgzgmoIOC2BpAkwejnkiMfvOI+FTUUTWNDWgNa0ANAGAABgADoAofhgGVr6x27ql+qP0haSIGj0Lcv8AnI5TaAiKOpb/AE8lVNSNf/WIGxukYQQdMgy1zc/E3cAkcjsgkUREBERAREQEREBERAREQEREBERAULxpbRU22rhOBrppgCTgAhhLST5AgFS807WNL3uDWNBLnEgNAAySSdgAsV7RO1WatinpbOyWSGON/tk7Y8t7stc1wbkeFu58exONtt0HZ/R54pBjlt8hIcCZqcHq12BI0fIgH+87yWvXCnZPHLTvBLZIXNf4Tp0yBzCNWME89uY28wsF7L466sr6CphgIpaKI00soLW5GmVx1ZOSfeDYA9PNfoOR4aC47ADJ+Q3KCs9n90DrTRume0P7tsOXEDU+JzosDJ3cdB25lWhZXMxzOGKd7Qe8dU0s0IxvmWvbLGPweFqiAiIgKE4vmd7N3LCRJUyxwNI5gSnEjh6tjEjv7qm1Xr0NdyoI87M9rnx5mONsI/65P0QT0UYa0NaAGgAADkABgBfaLqqmPMbhG4MkLXBjnN1NDsbOLMjUAemQgzibiCoslzm9udPLa6uQPgmOZBA92S6J3VrOeB5NBAPixO8UcI+3Ohr6Co9nrY4x3EwGqOSNw1CORv7TDnPXGTsVA3q1UFJKyW711VWVhe10MbHPZu12W91RwHYZHMkgrQ7XXd/C2Xu5YtQJ0StDJBuQNTQTjPPHqgpd84ludBZ6morxStqWgMpzAXuBc/DA9wcNiCdWPRWrhenqI6KBtVKZqgRN715ABJO+NueMgZ64z1VS7cqZzrO54GWxVNPJIPuh2k7dRlwV7pKuOVodG4OaWtcMHo4ZacdMhB3IiICIiAiIgIiICIoLizjSjtkQkqpNOrPdsA1SPI5hrfw3OAMjdBNySBoLnEBoGSScAAdSeirFz7T7RTkCSshJPSMmbpnfuw7H1WV8U8Q1VxjEl2lNrtpLTFTtaX1E456gzYuby8bgGDbAJXxw/ZHPANrsIkYDls9wfnUDs1wjdpbjrhuUF0n7eqAktpYKyqdkgaIQAfxOfyXjm454irgRQ232NgO8lScEfISBo/5XLupuAL7O0iouUdHGST3dHEGAZ+80MP5n6rud2GQSnNZX3Cp3BIdMADjzyHIKffaaIO1328Oqng5dR0pLgTjLWeEhrOf2W/NSVt4fuF1hZDSQizWbJDmgnv5mnmXDm7I+0QN+blovDvZzbKBwfTUzGyAfG4ukf8w55On6YVlQQvCnCFLbIDBStcGOfreXPLnF2lrdRJ5bNGwwF4+0CscKT2aI/wBYrXtpovMd7kSSfJket2fQKzKp2iB1Xc5qyQEQUwdTUQcCMuz/AFmcA+ZAjB6hjvNB2X+1B77fRxDEUdRHM8dBFSMywY9ZDCP/AArQuMLlAREQFA1ceLtTOPI0VYweh72ld/AFTyh+ImlndVTQT7PIXSgAlxie0skwBudOWvxzPd4QTCL4gma9rXsIcxzQ5pByCCMgg9QQvtBCWXhCmpZpqhuuWpne50kspD5MHlG12BpYNgAPIZzgKNttRV1N1rWPkLaGnbFC2IMaNb5YRI95k+IY1DGCOY8t7auMIKgOBGUkrZqEFsRbI2rp3ySPimaWO0kB5cGyB2nfYEFwKy7gXgKorIDcqG4spq50sjnQxjEbPGdMTw0+FpwcNLSMEDC/QKz/AIp7MMy+22iT2GvBydO0MmeYewAgE+eCD1B5gPJau02po5xSX6EU7ztHUsB9nkwOp5D5j6hq0eCoZI0PY5r2OALXNILSDyII2IWYv49iLRb+JaTuHvGNbm66WTG3eNe3Og+ozjzC+WdnVXRAVPD1bmJ3i7iZ4kp3g/YeNvTJ3+8g1RVC5cZywXumtzo4+4qYXOZJqd3gcxshLS3lzaPxVepu1yrqZW0VJb3G5ND/AGpksgZDHo2cdecuGdPlzHNeXtIt9fBHT3gRskuFO0MeI9ToIWkzF0gYfFIcPa0k7DGceQa0iwGwdofEpg7wxidtROIIHyQFpZJIAWvAY0AsweuRn5YV57N+0/2tz6O4OiiuMcz4w0DS2TQdJ05ONeQ4aRz2IHNBoqIuCUENxZxXT22ldUVDuQIjYCNb3dGMHmfy5lY1VyTGZtfcoTU3SqJFqoHNcRENXhlkjJGGDo0jfcnqWzDa+K7XGe61RItNqz7NgjTJIxwdqIPxZw042z7seebP2c2OSeaW9VrSKmqGKZhP6qn20NA83AA/L94oPnhDstax/tt1d7bcH+Jxf44o/usadiR54wOgHXQkRAREQEREBERAREQEREBERBwBhcoiAiIgIiIPHdrPBVwuhqY2SxOHia4ZHzB5g+RG4WV3LhS5cPy+0WcyVNASDPSuJe4eZaAMkfeb4h11BbAvLc7lHTQSTzO0xRMc959GjP4+iDNOID+k4IL3ZhmvpXe8jAHePbgd5TSNG5IB2HUE45haRaboypgjmbkCRgOk7OaSN2Oadw5pyCPMLLeBOIW0VuuF6na4RVdfI+CIEFxy8ta0Hlkuc4H0YSrS59n4gZocdU8WctJfDVQk7OBGztjsebchBmHE3ahfKiqc+3CaOkE8kMAZTtkLjEAXastcS7BDscgD6ErvrKll5tdZPPTtprzb9EkkjIzFI8N3y8fEDhrtjyIaRjkrBSdildE58MN2nhoXPc4MZrEh1faw8NJ5ZPXHJcz/ANHqPxGG4VTHPGJC4B2oHmHaS0kehJQX3gC9PrLXS1Em8j4G6yermksc76lpP1VU7YeMXRxNtlES+vqyGFrPiax+x3HwudyHpqPkvDT9k14hj7mG9StgDA1re7eMNG2GjvPD9CrDwN2U01tkNQ97qqsd/wDLIPhyMHQ3JwT1JJONtt8hA3PhVsNLarC3cTTd7W6TgOZAO9myfJz3NA/datVa0AAAYAGAOnyVD4qvEdvvFPWVYeKV9I6mZIG6mRyPmD3GTfLQWhgBA+15FXxrgRkbjog5REQEREBERAREQEREBERAREQEREBERAREQdFbWxwxvllcGRsaXPcTgAAZJKyGsuU3E07mtd7PYKaRrp5HeB0pYA4tJJ2HX7oIJ3wFdO1u01FVZ54aZpfIe6dpHxOayRrnBo6nAzjrjCyjjS6G4WSndbfdUtK3TX0jD4mHLdErwN5I8gnUepyd84C22GNl9uDHRN7uy2x7RTsDdLZpgNnafst2OD0I+2cW7jHs5p68idjn0tcwe6qIiWvHkH4I1j6gjoVx2WV1FJaoG0J93GwNkafjbJjU/Xtu4kk55HOysd2usVLBJUTO0xRMc95xnYeQ6nphBmg4rv1oDWXClFwpwdLZ4D7045am43OATu0fMrvb/SEtenJjqw/7HdMznyzrwrfDxvSeww1s7jTRT6O6Eo94S8+EBjc5JG+2djlTphbnOkZ+Q/FBltP26mZwZT2ytleRyGP9Gnb1XoHa1XhxY+x1wcBnDdT+fLfusea01EGav7TopWOhutrraane3DjJTuliIP2/CCPoDyUTFc2gM/2dukbg2QD2Oqk93pORiJ0wEgA28IJ9D0OwKs8Rdm9srwTPTsEhH6xg7uUeupvP6goKwztaqKJ4ivdDJS9BPEDJA4+nPp5OcfQK5WPjW31oBpqmKQn9nVpk+sbsO/JZxV9l94t4JtlaamEnemqMaXNxjSWvJjftt+wqZxFTxxkfpWyyUbsbz0btDc+YYdUXLfGQc9RlB+lUX5wsnGVVS6f0bdWVMe39XrWmJwxyYHvJYB+7K35LQ+HO2PVVMorpTOoqlxAa4n3RLj4ee7Q7bBy4eqDTF1U1SyRgew6mkbH8sY6Hpjou1Vrg6oPeV8O5ZDcZgw9Pesjnc0fJ8j/xQWVERAREQEREBERAREQEREBERAWRdpPCUlunde7bhpH/AK6E/q5GOIDiWdQf2h/eG4K11fMkYcC1wBaQQQRkEHmCOoQfm213c2uZl2tYc+2zENq6fUSYndYJD0AJJjkxuNvPNu7QO0mC60MdBbC+WprZWMezQWuY0ODiHZ2ySByJGA45UxfezqWgnfcLM0OLs+1UTsdzMx2dTWN5AjJIafpj4TH8E3WUVDu44d9lkLXd5Ljuw06TsO8jb4SdtLSgtEXADv0hRSyPElJQ0DIqdhJz3zSG98WYx8AG+c5aPJQl2pKxrnVt6ubqCma9whp6WQt2z4Q6QDMjiOgBPq3krhYOMGVNt9vkY6BrWSulYSHOb3OoSDby0nmAfMBUngDho3h/6ZunvS+R4ooDvDGxjiAdB57g4B22yckjAT1p7W6WpJ7imuEkbce8bSOew5cBzaSeueSvK+WMAAAAAHIDYfgvpAREQFw5oIwRkHmOi5UbxDxDBQUz6mpfojYPq4n4WNHVxQUvtQ7OrbNQ1FSY46aeKFz2ysAZksBIY9owHavh89xjyWTyV7ZuF2RznXUR3IMo9R94Iywagwk5MedQ22BwOitE/t3EbTV10jbfZIXOdz3dpGNQJA7w9NR2ByGgnK7K6CGvLK+NrYLPa2OFEHtLe+fHpOnnqw6QMaOpw7qUGkXG8zUFup4z7+4yRwwQtznvJtADnH7jcFzj5D1URW08lLHS2mllea6pmE9XMCQ8MbIJKmpcRy1uGgDqDjovfwVRy1bxdqwASyx4pItyIIXb43AzI/Yud5YHopy0cOsgmnqHOMtTUOBkeQBhjdo4WN/ZY0fickoJZERAREQEREBERAREQEREBERAXXT1DJGh8bmvYeTmkEH5ELsVMpK39E1Dqefw2+eZz6SY/BE+V2p9NK79gFxc5jjt4i3OyC5ogKIPHdrcKimmgOwlhljP+I0tJ/NU7szorpRRi31lPGYIdfdVDJmlpaSSGd3jUTkncgYH531EBERARFjXa52mV1JXNoKZ8dKwsic6c+N2Hnc4wdDRg8ml22RzCDRuLONqS2xGSoeNZ2jiaQZXnoGs/wBTsFms1LUXV4ud8IorRC7VFTPLgX4BwS3Ykk+mXDYAA5Ufba+3UE7XUveX29ygEyZLo2ucMlzXYPLYZ3IGclvJW63dmNRW1Day/TCoe3eOmZtTs9D9r1A543LggjKK1ScSSMeQ6lsNO4Np4W4a6Yx7EkNPgaMY9Bs3fJGkt4epI+5xE0NgDW07dzGw50hzY+QfvjXjO/PmpKGFrGhjGhrGgBoAAaANgABsAvtAREQEREBERAREQEREBERAREQEREBddRTMkYWSNa9jgQ5rgHNIPMFp2IXYiCuM4N7najqqmlZ0jDmTQj92OZrtA9GkBeu02mqjfqqKySo54b3MMTNxzIa3UT/e+imEQEREBERAK/OvEdsdaTcKOtb3nt8ZdSVhbrcSx2vunuO7c4AOORIPIgj9FLw3ix09ZEYamJksZ5hw/MHm0+oIKDNewniG3PphTRxxw17We+8IDpg0nEgfzdz3HT5LWF+f+NOxeqt8hrbS+R7I3awxpIqI/VhH6wD/AHsdDuVoPZb2lsuUIhqHNZXx7PacNMgA/Wtb5/aaOR9Cgv6IiAiIgIiICIiAiIgIiICIiAiIgIiIC4yq52jxTutNX7PI+KVsDntcxxa7EeHuaHDcZa1w+qzDgrhOzVFDDUVNwkZUvjd3wNcyIg6iNOgnIG3159UG55Xy6QDmQPmcLJ5eD+HWDJubx0/9zafPyK6GcO8Ig+OrZKRz110hzjzw4BBqVRfqWMZkqIGD70zG/wASuiPi23u+GspT8qiI/wDcs/htHBrNw6iPXxVD3fkXn8F81Fy4NadJbRE/dgkcPxazCDRBxRQkZ9qpseftEWPx1Lyz8eWtnxV1IP8AHjP5ArNmXbg7JLaYPPkKWod+RGF7qPiPh9viitMxHQi1hwPTYnPkgs1Z2wWaI49qEh8oo5JPza3H5rys7ZaFxwyC4PGebaN5Hz55/JdVHxzp2obLXaT19mjp2n6kru/TfEcx91b6SmaeRqKkyOG/Mtj/AIIPodrdOf7FdOv9id/MvG2htd/kkcIamjr6V0Zc/R7PUs1gmNxIyHA4yM7j0yvQbDxI/wATrlSRH7LKQOYPk5+69fAHBtXQzVk9ZOyomqpIiXMaW7Rh43bgAfFyHkgt1JE5sbGveZHtY0OeQGlxAwXFo2GeeAu1EQEREBERAREQEREBERAREQEREBERB8TwNe1zHta9jmlrmuALSCMFpadiD5KBb2eWkf2Gk/4DD/orCiCEHA9sHKho9v8A80X8q7Rwlbxyo6X/AC8X8qlkQRH+yFu/+nSf5aL+Veuls9PF+qhhj/diY3+AXsRBwGAchhco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4" name="AutoShape 4" descr="data:image/jpeg;base64,/9j/4AAQSkZJRgABAQAAAQABAAD/2wCEAAkGBhQQERUTExIUFBIVGBsVFxcVFxcUFRUYGBYXFRgXGRgYGyceFxklHRggHzAhIycpLy0sGh49NTAqNSYrLSkBCQoKDAwMDg4MDSkYEhgpKSkpKSkpKSkpKSkpKSkpKSkpKSkpKSkpKSkpKSkpKSkpKSkpKSkpKSkpKSkpKSkpKf/AABEIALMBGQMBIgACEQEDEQH/xAAbAAEAAwEBAQEAAAAAAAAAAAAAAwQFBgIBB//EAE0QAAICAQMCAwUDBggMBAcAAAECAxEEABIhBTETIkEGFDJRYSNCcTNSgZGU1BUWNFRicpKxByRTVXOhsrPR0tPwQ5PBwiU1dIKio6T/xAAUAQEAAAAAAAAAAAAAAAAAAAAA/8QAFBEBAAAAAAAAAAAAAAAAAAAAAP/aAAwDAQACEQMRAD8A/cdNNNA0000DTTTQNNNNA0000DTTTQNNNNA0000DTTTQNNNNA0000DTTTQNNNNA0000DTTTQNNNNA0000DTTTQedvN89q78enp+jXrTTQNNNNBn9Z6t7ugIQySuwSKNeDI5BIF/dUAFmb7qqx5qtYWdCsC+P1PPKbmAVY5JMTHQ7Sdg2MHkPBJLsb+QoDV7GjMvUpmdfLjwxpETRAaUu8xHFhqSIHntXzOs/2h6dNkS58KLxL04RRsRtUyu2Wu3fXpakj0u/XQRP7RdKABOeAGFj/HJ+RZWx9p2sEfo1qJDhkMRO5CSCBqypztlLKgjP2vDFmUV/SHz1he0fs9mNliaASlDjRRN4OUuMd8bzsdwaJ94qQUeK83e9Rt7DZAkMsZjVpM9ZplJ4kgTLjyEewPyybCBf3WYfm0HXfxei+c/7Rkf9TT+L0Xzn/aMj/qa09NBmfxei+c/7Rkf9TUU/sxG3wy5UbAEBkyZ+LFXtZyjEem5TWtjTQYeFnS48iQZLeIHsRZAUKJGFnw5VUUkm0WCPK1NQU0p3NZXtRhtLiTKgPihC8VUCJU+0iILcAh1U88fPV3p+T4sUclVvRXrvW5Qa/wBegsayOr9eMbiCCPx8pgGEe7YqIWK+LLJR2JYPYFmo7VNGtfXNez2QFx5851dmmMk/CHxDDHuECKtbifCUHbzbO1fFoPrdP6l3Odip6kDDZgv03HJBIHzIGvg6d1H/ADhjfP8AkR/etc4/Uvf8SJ/DGaIch5cnHjYZClZI8hoYS5HhzNGZItyoW27exoAxdBjlxJUyThZHgj3yFYY41MmOHyYpY4ygYAJUbEFCV8y0aI0HTe59Q/zli/sZ/ete/wCC+pf5wx/2I/vWvzzA9lZoZYhNiWVgxUs4MecAyR04EpkHhUeDV/P01+z6Dm/4L6l/nDH/AGI/vWvRzcrDXfklMmG7eSGJopIlruYdz+Ig7kq24fmtXHRaaDI67MXxGkhmKDasiyJTeQEOSLIBBS+5rnV3pWWZoI5DVuisa7WQCav0vWF0aZcb32B/JBjt4qWL2wSx+KaXklBIJQP6pAHl1S6A+SMT4vAxyu5JZyJJkQonwRixRO513ta7lXw6G0Be6d11kysiOd1WEbmjZyiFdm0yK3PCgSIQT93n1oaEftZhsLXMxiPmJoiP9rXL4XRYsXKXLyY/NkRSIzT1LJcVSpuaqEjRq7sq0o8NVUUlno8JRi47yshDuTIYx33NQjhUdr+GMAVbc92Og5fG9rXkxJoo8kvkxzbFnVTKpQ5NDcUjKhljHmFHylSD5hXb9H6rHlQpNGwZHF8XwexBsAgg8cj01UeIxJsDHx53NuKuyPM4B9ERaAo/CoN8689KkRMrJgUjd9nPQ9A6eFz9bhv8Cvz0GzpppoGmmmgpTdLDCt8w5B8srqeFC9we3F/jzqH+AV/yuR/58v8AzavF2IFKBY+8eQfTgXf69elQgkliQaocUtfLizf1Ogz/AOAV/wArkf8Any/82rfuQ/Of+23/AB1Y00DTTTQNNNNBmdO/lGT/AFo/90uuc9r+qBckx5Gc+DjjHEsciOkRkm3yK4tgfEKKEIjHfebDcbei6c3+MZI9d0fHr+SH/D/VrSZAe4B/HnQfnnVvasxxZsXvRGU0kHuqn7OeRZMfEFxREBjukMnCjg7hxWsz+MG6Wcz9SkxzGkrwKJkTxHXqHUYwBG4PjUsUa7aPAAo3r9WMYu6F/OudfPBXvtF/gPnf9+g/OY/bHKObA0iSpCvu+NkBVuBZp4t0m5rJV1llgQDmvPZ5NZvRfaWUYsMmLmvmZUmJLLkRNImR4MiYrSI21RcR8bam0nneRRIBX9Z8MVVCv+zokQHYAfgK0H5unWm8UJi575UBkxGeRpYnKPJmrG8W9QoXfFdxelCgt0f0ka+eGPkO99vX5/jr1oIsn4G/qn+7VboP8lg/0Uf+wurWT8Df1T/dqr0H+Swf6KP/AGF0F065o9QbH6N4yVviwvEWxY3Jj71seosa6U6yehYyy4EEbqGR8eNGU8hlaJQQR6gg1oOZfruViPHA8kUpm8CQOsPgmMPm4uNIjKHYHcs5Knggq3f08n2lzPcnz/Hx1R8fImjx2jIdGjid0CvvuVl2+cED71V211OB7J4kClYsaGNWZHIVALaNg8ZJ7nawDD5HXz+KOHvkk91h8SZWWRti26yCnB4+96/P10HJfxiz0gdj4hkLxonjYsWM9NvLeCjZFZEvlHkLLxdbjwZG9p858WGSJ4nk8R4CggkEksyuVWKRGYLigKrGR9zVXlvi+kg9iMFI5I1xIRHLt3rsG19htbH0JsfLV/H6JBGkcaQokcJ3RqqhVRqYWAPXzH9Z0Fwa+6aaDm8aEP1PNVgGVsXEBBFggvnAgg9wRp7PoZUWNj5MRvAINXJJENod1HwrW1wpHcqewUmTA/8AmuX/APTYn+8ztQyQOubLBHcaZCrkNItA2lQyhbJpyBFyBwCxsNtsKvtZKJ0E1DwMOaKffYpykmyYA0aRIy4PHmJIsbWvcDCefhgY8c81zcxFUfTyK315f0KcwdSgWZGwolAQoY5SBtWGJ0K0vFGQg8L6A2fQNS6I1YsGKpHi+aOQljuKwyeFPL2Uku3qKoyg81oL6Tr58x6KKpWKqY+Hdllru0jAUAeQsfqTqquM0WTjzPQknEkUu0tt3siSoO9EKICgJHO49ixB0NoeURCP7KAKxJDBd9HYq8gHaPMburSueRke0TCRROCJBFNEsCqVszLkKklFuNxoxc1QEnIDEgOm94Xfssb63V67bq/wsagOcrRhuaLeGfMqlSX8M87hRDcUDd9hfGocmf8AxiIKxun3JR8y+Tz/AC8pI5v1YCzeqmZlbYMjbsJVyIhtWjKdjIKB8zeK3c0dx+l6DaMYNWAa5F8kGiLH1okfpOvWomjJvzUL4oC621Ru/Xm+PT62OMp5Iv15JPNqex4HKg/StB4bNFWgMh9AlEE+bjcfKOVI5PevmNWNfAK190DTTTQNNNNA0000HPzj3bP8VgoiykSEvdFZomkMSmzVOsjKOB5kUclxroNQZuDHPG0cqLJGwplYBlI78g/r1ie6Z2MaheLKh+6uS7RTIAAK8ZI38UcXbLu+bN30HRaa5/3/AKl/MsT9tk/c9Pf+pfzLE/bZP3PQdBprn/f+pfzLE/bZP3PT3/qX8yxP22T9z0HQaax+hdeM+L7xMqQAGTd5yyKsbuhfe6J5fIWsqONU4Oq52Qu6HGhhjb8m+RJIZCt0GbHSMbbHmCmQHtdG6CT20yrxzjIQZ8u4I19QHG2SUj1SNCXP4AWCw1uQQhFVVFKoCgfIAUB+rVHpfRvCZpHkaadwA8jcCl+7HGPLEl80OT94sedaWgaw/ZFtkJx2YmTGdoiGNtsDEwMTQvdCUPAq7Hprc1jdU6IxlGTjuseSFCNvDNHNGNzCN1DCqZrDjlbPxAlSGzprFg9oHV1TJx2xy7bFfeksLOa2qHUhlLEkLvRbIA7kKdHqOaIYnlKs4RS5VAC5CiztBIs16XoLOmsmPrbsAy4k7KQCCHxSCDyCCMjka9fwvL/M8j+1i/vGg1NNZf8AC8v8zyP7WL+8aozx5eZ5GX3OA2HIdXynFkbU2XHCCOd+5mokAKfMA9ezR8WfLyQQySSLDE1DmOBdhojuvjNLV/X0I1H7YZHuxhywdqxF0lcqXCRSpZYqiF2qSOM0Ct+pA1v4uKsSLGihURQqqOwVRQA/QNS6Dl/f5kRVx4VjV2tWlIkkm3ecusaNXmuy7uNvcqe2sjqCnppeWPJefOn2s+NsWYS0SNyxQqskaqG5kUEUtlXY89Dl+x0RJaGSXEZuH92ZUDiySNrKypZNlkCsfnqrh4T9OkRR4b4sz7GIiWOaKR/gZ2jAWVWYBLKhtzqSSLoKUfWsmLHjjGGy5MxPleSMuzlt80gCbtqjddvtCkqCBwDo9C6dks8cmTHDDHCm2GCKRpdhPluQlQpdUG0FePO/z1N1PIUZ2JUyhqljaK13sHQSBquwAYPl69+Od7QeRGLJrkgA/gLr+86JEF4AAFk8CuSSSfxJJP6detNA0000DTTTQNNNNA0000DTTTQNNNNBBnZqQRtLI21EBZjyaAF9hyT9BydZKNl5SFgwxEb4LTxJ6s+Zg/kjJFeQqxHqQbA+9cCyz40LE7Vb3lx2Wovye83X5VlYA9zH/ROppPavEVinvMRcXaI4kcbfiGxLbj8NBDFhZkCEjIXKYG9ssaQluPhDxABfxKHv+r7m+0YXDmnrbJErAxsV3LMBSxHzAElitcgMHUg0wOs3M/wmYsZAAmtvg3wyxBjYG0B0Ds1keVUZiLIU1rnsjqX8I5CwRHwRmLDPvXxRcUBdmljMkMdyHdEFJDLS2fhpg6HBwVyQmIqq/T8VUjdiOJ5oaAiCjjw0Kgt3Bal+6411uoMLCSGNY41CogpVHYDU+gaaaaBpppoIczDSaNo5FDxuCrKRYIPBB1i9MynxXGLkOXViRjTtZ8Re4hkY/wDjqOxP5RRdlg9dBqt1LpyZETRSDcjd+SDYIYEEchgQCCOxA0GX7OAQNLh7aWEh4ewHgSliigA9kYNHVDhV73rd1wWZ1CTDliOVJ54CQs+2/esRhcweqCyxBBMwHcREqKLAd5eg+6rY/UopGZEljdkNOqurMh54YA2p4Pf5HWVFedI53MMSNjGFW1GQ67llLnu0QbyBRVlHvcpANp/ZfEK7fdYAKoVGi16CioBX9Gg1NNYHTTJjZJx5JjLDKGkxzIblQpXiQsx5lADBlY21B9xNAnZy8xIUMkjqiL3Z2CqLNC2YgDk1oJtZHtExqFFFl8iEfgEcTMf1Rn/vkS9D9o4M1N+PIHHBIIZHUMLXcjAMoI5BI5HIsag9pMjwvd5CLVcmNW5Arxd0APPfzSrwOdBgdXwTHnIro+TBP4kvhLRKlUiBdw52uFNbSGVhuAUEKKk9nPaCZRT2+MmS+JukBGTHyBE0p3sJBuYRX8RtGY2Xrb6r0mRp48mBoxIkckJEocqVlMb2CrCiGiU9jYsWO4p9W6acfpmSpPjSeFPMTQTfKweawOdoDkBbJIAXkkXoN98tV3kmgg3N/Vom6HNcH9R16GQvlG4W3KjsTxZoaqxsolLEorlIwwvz8tJsB+llgPmb1liQBcFYnaRVINkkM8a4kg3G6tjuQ0fU/TgN+RyCKW77mwAB/ef++2vARzRLAepCi/QcWe4u+aHFdvV4rE8JQBq2IFilNgC/mRzXI+XOvZjJuye4Iriqrj68j/XoI22xgsb+p8zE2TQA5J5NAD8Br7jZG8XtZR6bhtJ5IursdvUDvr3FCFFD/wBST9STyT9Tr2ToGmsSD2iaWdEjhJgfcPFZtpbYDbJHttogQF3kqCZE27gb1t6BpppoGmmmgaawT1+TIsYUayKDt8eUlIPWzHQLz1x8NI18Pwap9Wg6jGC65kOwG2CYbPIq9vKvjnfXc+tdgTwQxv8ACbiVNDN4cZtTGWchFoMr/atXmUCyqlgPNJfxWN/2J6MkMTTL4JabbzBH4MapGNiRrHZ2AeZit8O76qRQGbJijyWeVEJIRxEVXIjCyKzNGq+KpRwyeUbShJG4rttYJ9xhZwwmxt0krsGVTESzPIRuoMl2xtrDFqsEBQ9e02EiSR5bNJti4dY0RtygM1sdhlpeSAh4JvgbmD2D6TFBhxGOJEtAA4Xa8kYJMbtY3AspDbT8JYj01k9W6bj9TzsSRXaTw1ZpInVjEsTIylZIXUCOSQuB56JVDQ4JHc6BpppoGmmmgaaaaBpppoKPWujx5cLQyi0YdxW5T6MpI4YHkHXPnD6jj9PWCFo5ciIiIStSF4QKWRQ25VlAKjz2LVjR4B67VXqcLvDIsZpypCm65rtfdb7WORd6D84xfbXIx4Mdt2NDilzAzZKzu6Mgb45UpHdiv3AVFnlgOelbPzoRumRnAUEnGVMldxDD4CI5CAa+EG79KJ1QysPGk6aV91ii8WRYJD4CxqJXrGadAqkMBvNOCRtvzVepsH2uXFgWImLI8MRxRPBNBskG1EVnDSXEdx5ADAAXZ7AJMTqXvuZFH4m8QRSyyNGkmO0cjHwI1eOS3jJRpCPNfkuq23l5Xs00RMWWMzLVifAzUYyy44NFVeEHgrtFyKjB7pgAaPadF6e0UZMjBppGMkhF7dzcBVvkIqgIO1hbPJOvqptUxTVJGwre4QKQxCCN7bzsbq9oBv59w4jo/th4SSZWU3iZMcSLPBjwuJIo1kJMmR5mVWCs0gU7aG8Cz273Jxo8qEq4DxSL2+YPII9QfUHuDXrri8vpkWEMub+DY32u0sdrEIYo4cSBdwJW41OwjaisbU8ca2PZPquTM8njoyxkI6bkEYjLcGJWViJkoBg458xBA4ACz7zlYwVDA2YqivEjeJJmqgu+ORkQtXdg4BonaLC6gfCyM/aMiJcfGDbmhLLLLNtIKLKVuNUvlkBa9oG6iQd7Mh3oRW71AsrZUhl5HIFga9Y8m5VbjkA8HcORfB9R9dBmdRjEEc0rFnaQqKWlYgkRxxKWsKCW7n1dzxfGh7mviCTncqlF+SgkE0PmaH6h9dQ9QmIaJB9+Tn4bCqjSXTA2CVC8cjdditWcicIjMeygk/o0FLqWSxdIIyQ7+ZmAvw41I3NdUGPwrfqSaIRhrR1n9Jx2oyyCppKLA1aLZKRcGvKGo13O4+upOqTyrH9jGJJCQo3EKi399zd7R3pbJ7DvYD71LqAgTdskkJIVUjXc7Mew9Ao4+JiAPUjVXofUpZjMJo1jeOQJSNvFGKKQeYgW3n54A+V9z79nZ3fFieR/EkZAWbaFDH5hV4A+n9+sbpiZEjTrEnuyHIkaSZ0HiSU5QeEhFNaIv2r2OwCtVgLXUOqRx5luWLRwlURAzvK0rb3CxryzKsCm6NB+4HfZ97P+Sk//AB/5tfJYoo2adhGjbQrSkKp2KSQGc/dBJ4Jrk6fwjF/lY/7a/wDHQWdNNZ/XOpnHiLIviSsRHEl1vkbhQT6L95j6KrH00HvqvVVx1BYMzsdkcaAGSVyCQiAkC6BJJICgEkgAkZc3RsnK2+8TCKItb48PZk2kCN5uGa2NttCgjj5lp8XpTwo0zkZGYEa3a0BvzeHGORDHwBwOdoLbjzqp0v2sbPTdhQnwja+PONkW4AhgifHLtbg/CpIan40HSKoAoCgOAB6aqxZsU++NWWShTgeZRuHwkji6N13og9iNcwnRYvOubDkZMjEb2PizQS1TBkhRjHEt8bNoI287uHbYixm8JYsSNcWHuW8MRlAXO4Rw0Kc8nc1AblNPyNBmZjhMyJx5Y1njxqAJBIxcojt2806r9NnJ+Wb1SB5pYcLeyRCQEiNxulZXGQ7b1pgkajaRtH2kkdmq3dk3R4jD4O2o+/HBDbt4cMOQ+/z7u+7m751ldL6eoklnARREHghZrYqqsTPI7MbJaYNuN8iMG/Neg0uhZbywgyABw8kbUbBMUrxbu3G7Zur0vWhrJ9k4QuFBwAWjWRqFW8o8WRq9CXdm/TrW0DTTTQNNNNA0000DTTTQNZOZ19fEMEIMuQCFIVWKRFl3qZmHCLRBq7IIoc6tdXzjDEzqu9+FRL273YhEUn7oLEWfQWfTXO+yQ2ZmXArFo4Uh3Hde/IkbImnkIu1Y71FegVQOAAArp7ARiVDNJLO7yNMwto4Im5ZjDGg+zt243MTySWJVddBmeyuLMpWWBZQe/iW7fhuYlgv0Brk8c69r5s1r+5Au36eJI+/8b8JO/wCb9TenoOdy8VoG2Ysspm2j7ORjkRKPMFeQSyBkW7A2uCdpoNtNXOk9T95WSKeHwpU8skTFZFKtuCurDh42ANfUMCLB1P0uABpZNyuXkNlTuoJUYT6FdpBHoxb1J1S6tjEZeM6nbv3wuVNMQF8dPuncB4TLR9JD68gPnVunF8eXFklKxTKYklBYyoXBUKxIo/IMzW1gGz5mw/aXDyZ8xMbxImheGaZYqeFQYnx0iZpUJferSlwRxaLSggOOsyMpdxjlSkbgMfNG4NKVY1SsSao97FEmwM7qGJHELyAkuPW3fIC8kYLK3hk7SZIyyL3N2FvddgLPReuRTl4lk3yQ0rnjzcfGpBIZSbHB4IYGiCNT9KkP2iMbaORh8RbysfETuSb2sBz6g1xWs32P9l1woI13MzBNvLFlWzuYICqlVJ521x2Fa0zGVyA3mKyJtI5KqyEspoChYZgSSPhUc8UEha5gA/woSUoH4iArX3FbHFetn5a8SVK+wi1jKsbqi4p0Fd+OHvjnbR4I1JBAQ7s1eYgLVWECigTtB+IsaJPxHnmh9wsYxoAWLt3ZjwWY9zQ7fQegoemgi6lDK6hYnEZLDc9BmVOS2wEFS54A3WBZNNW05nsz1BfCig3ySSiPezMWkIG6gZJD2ZvQHk01Cl41ZeoIkgR3jUsBsBcB3NkEBSO3bkE3Z4Fc1MGKDGuLHjWzJukWOrVnpmeU3wSCD5jZFVfGgh9nfZoYqRb3MsscQhDVsREAW1jjXyopKg+rGhZIAAut1EvxCoejRYkrGvzpqO8j5L+kjUMs6xoRlSRnxbAj2jaRVGNFNtKeflyT2F1r2MqWQMIo/DAIAeYcEeaysatu4oCm2XfHbkJkwASrSVJIo70QoN3aoSQp+R5NDudW9VMTBKUzyPJJt2lidq+l1GtIOR3q/rq3oGuP617W4sOeBPMqrjRFj8b7ZZTQ3bUIQrGp5LA1N2o3rri41k+ygX3VQgG0NIu4ChKVldTL9fEI33ze7ue+gyes+0ceVG8cB8aE7Y3kjcbJZJCuzGR1u9wa3db2IT6m16DofTvd8eKI7SyIAxUbVZ6t2AJJFtZ5PrrlejwRt1fKdUEcS7AvlpZspUfxpQQa3JHN4Z48248nbx228fPQetNed4+eqPW+rjGhaTaXfhY41rdJIxCogv5kjn0FnsNBS9q+vNjxhIQr5UpCxqx8qguqNK/N+Gm8XXclR97Vfq2EMPps6GZyAkhMj7Q7NIWJsooALO/cAG27jVfqXTCscImcuZpkXKmT7NqO9okQgFki8YxoACCA17txZjL7UdDgixZJEDRugDxtHbN4isrRLtJp7cKNrcHjtwQHTqtCvQca+68x3QvvXP469aBpppoGmmmgaaaaBppr4ToMnLjEuXEhoiFTPV/fa4ozXqK8Xv67a7cQdCwgmXnOBQaSMUO1iFHYgelmQk/MknvdydGm8bIyZgyslxwoVogiNDIx3BjfmmK9hW3UfT8lR1HJiBPmihl5JovckT7QeOFSK6/OW9BbnULlxsLuSN0PPlIRkdSR6kWwH9c609UMor7xDYO7bJtPoOEu+fw9DqTquU0UMki+HuRSw8V/CjFC7d9p2qByTWgzPZeUl8xKULHluF21zvihmJNH4i0jfL688n17QTXNiRK+yR5HZTt3fBjy3YPFeYCuDRNV3Gb/AIPZnf315F2u2YxI2uo/k+MAQH820gWD6g2OCNWva7B8SXCId438dkEkZAdA+LkXW61Nsq91bt29QF6bMZAUyYg0RFGRAXjIIphJGbaMd+fMtdyO2qmRgFdksBWeBR5YLtbYlWdJObpWICN5fqvpndO6SpypcbNJyyqiWGTIKtcbWjL4SosaMpFb1FkNzXA0w8qOB3GGBOGh8SJkZpQv2ghIkKn7RLG8ElpCEmC3QGg0OkwujGKPbuSjK773AL+cQRW3ColcdgCnFk61cpZyR4bRAVzvR2N+tU441iNlRmNcesra1mZ/dspC9m38wjBVnY2SOw3fDwdeOt42Cg8NYsZJHO3d4Uf2Q53OTt4Io182ofMgNpfeVBJ8BzXlUb4hdju3n4q/u/LWf0/ruTOhZMaG1Ygq2RIrVwyn+TfeRlcA+jC6NgGzoclRiY8iyLQWbY24xw12bmwXA2Akg8sR8OruaPDyIGXjxGMLD0KiKWVf0gpQ+jNoPM3VpIxumxysQrcwcSbRfxFQL2g8k+gs+mr2XCzrSSGOzywAZq+S7uAe3JB9ePUWNc/J08hGXaXVJ1RKIc+DK0XiowN/Zjc42nsqLVbVIDZhwkUhgo3AFdx8z7SdxG4+Ygnnv31Pqr0wMIUD3vCgG7uwK5skk/pOrWgaaaaDJz/ZmCRHCwQLIysA/gxsVYg03I5IJvWFH7VLBDDjyxy4TUsdlTsjCkp5ZWjaJ+Apqzw558pOr3WcjMZx4EUqoLBp8VLN/Fb+JYr0pa5u78sUHvZQrLHlWbB2tgOCDXfcq89xVVz6+gZPQc+KZJMibBeRpmEi1iNIzChGKYxha2Irc1yWocgDVzYIVUPF02GVTxRjWKQHm7jeIMBx3PzGvue+ZIaWOVVHaliD9q8zJnKG/sjWPF7Mz7i0kcjMWJ4hxKo/PflOWP1J50FxXUkf/B4x9dsXH/69W818KHb4mHCm4ErujgU8MV+9XoAePzhqCHpLA22EGHPHu+EvoQDfj+h5/RrUHTMiRAvjtCoAICxxqVAsBLSQjgAduOR9aDhsXPhfKikfCjsPuUIuM8OMiSbjLUDtLJLsAO9lAQngC211HtX1+J8CSyokkA8FBMqO+6UrjyBiRtVige+wAbmgTq31X2RbKKGaYNssAeGVVlbbuR1WQCSM7VtGBB2ixrNg/wAHCY7GWGUpIFI3Ilykd9od3Lc9q3VoNBfa7dyHwlHoHy0D19QisoP4MdZub1JZSBv6Wq2zMXn8a2PIIAKVZJvv37fO1iLkx3T5b3X5SKN6q+1y8d9fZcIvyw6iHN2Y32LZa7CGVgvHFDjk8dqDFyc+KNoCEwZ0dh4qoY43iSuTZyWDMCewu6POtvBmwZ3CR46sx/N8NqFgbjtckDnvr4+D5WCp1HcTYLSyMFH5oC5C2PqbPPc6+YnRZJCVZ8hRXPi+KyHt5SpyWDfgRXfQesCfp8pmHgrGISu8yqI1pxakEmqP1o8qaplJkyH6chYGNSVFmkYr60N9bAx2kAFueK7jVjJwIIW8wnJIIXwopPs0LXtV8aMFaN92uibJvXrDzMaHlIZw3PmONls53Hcbdoyxs88nQYmZ1DFUqFwV824qZmjgVgtAOu9vMhJHPeuQDrzjQvt3LJ0yGvLIyMZQoYigLIBPBokizVjgg7mbkYkxDS40kjDsWw8hiO/YmGx3P6zqv4WD/NH/AGPI/wCloKh6dHKR4vVncI29RFLDBQAa1bwgNygG+wPlHPGp26L09XYyTK5baxWXIJQ93UmMuEa912wNg/LVqDoeFkcDGK7SG80M0F88csq7h8xyPmNW5vZPEcEHHjo/mjaf0FaI0GF0bqEPTvGhG1ojIZYmWWJmZZQH2tvkDAgmgSeV2m++ouhPF7/D4I2IYMi1Mq5DOxlx33OyyOFbvRLEsBXG0DW5P7FYjtu8Eqdu0+HJLECO9ERuAfxr5fLXNe03sbgLLixCN1kmm2gxySl1Ailcsu5yqjyBWNHys3zvQdfmr/jEDcBQJASSByQpAAJsnynt8jqHqWE08yAyBcdQWIVqd5OQvpwFvcCGsNRqwpGR1P2WWFEZX3DxYlKvDiURJLHE3bHsGmv9Hp31pJ7G44ogMCOQRtBH4HboMz2fKYXUMnDLBVyKy8cHjdY8OaMGuWUqh73tdePKTrczvaKKJxECZZz2iipn7A23IWMUe7lR9dU+oew+NkAiZWlur8Qh7rtZYG9Q9Aw4oooYgEWJXmgVAq07QyMsbml5kCQE7uOb+lBWPsW+T4j5eTIJJqEkeOUWIRAttg3GPxGTnzGxuN8AGtaWD7LDHXbDPJEp5IjjxEBIAUcDH9FAH4AD01J0zCV55MnbGLHhxlQu4rYLuXX4tzAULNBFPBYjWwToMTp+GcmINJNN8TVsfwQyq+1TcQUkEIGsGjuNeUgDQTpMQKtttlFBmZnbj5sxJP6dQezP8jxv9BF/u11dlzEQEs6KF5JLAAD5kk8aCjP0qOGpYolRo7NRqq7lat6mhze0EfVF+Wq3X8xQ2E6uPNkoE4LBw8MykAg+XyMzA8/CB66un2gx9oYTIyklbRg4sAEi0ujRH69YXvkbyhameCGT3hXWOaVNzBlWO1S7Vmd9vNDw+aIADrdUunTbjL8PllZfKCOwXvfc89xxqhN7WxoNzRyqtkBpAkINGu0rq36wO4+eqGF1e4Vmjbd4zy5JEdNuWMEGEEX57Cg1YtXo9tB1emvgOvugaaaaDPwshzNLGzBgioR5aNsZCb/QAP0fXVLH665LRlU8UO6oL2idYz5gtk7JAPQkjsexO2/DAVnmkIIVljFkivLvv1sVfrrmMWVp8dGPjR+LIcmMBQMh2Z/EVQvaONAwRmatwuyA1sGy/tMrxh4a2Ct7yh0VPNtMdVuabda+GOQ3DUaDQYvXJ52yNixxLGKjDgvKXUK0m9FcADay0A1jeN1EFdVMidoy87Qb8mGMNLjoxZCWB2zQlqUt5SpYjcFU12p5+m4JiWBrDf4vkSSSKVKmWZ4ZnYE0tM28jsKHy0EmDl5cjlDJjrUUUv5CS7lMo217x6eH/r9K1JiS5jyTIZcYeEyqCIJDuDRo9ke8DabYiueADfNC9j7fepQFIYQw2b8u3fk7QB6EEN+sfLVOLO8PIyFUbpXddidr2wxbmY15UG4WfqKBJAIfOoZWTCBc0LM3CImNIXkb81R7zX4kkKByxABOo4MjNdgqyYxI/KMIZdiH1VW8f7R/SuAPUg0Cw8eSWQncGFFXyB5CfN+Rx152J33PuuxxZ8ydBHGFAUCgBQA7ADgDQeYFYDzlWPHKqVHYXwWb1s9/19zJppoMZ+vEWNih4yBOpY/ZqysUlHl80RI+LigHvlGUTmTKPwrjkeh3ydvTsmps/FY+ePb4yA7d1hWB7oxXnafnRo0aNUc7pvUVjoFj4LOYx4h80MobaYGJPKk/Ce3YAkMlhD1XreTjglosdqilm/KSDiIKSv5Pud3+rU+d1DKhUMYoCm4BiHfyA8bz9n8INWfQWewOpPaTKZYZEAIDRN5wa2klUof0qckH+jq51HqCxBQQWeQ7URRZc0TXyAocsaA9ToM+PrUi7/FSNGTyhVMjl2PMZQBLdCvqoJBVxR2k6tRdTLFU8P7bguoaxEpPd3AoNt+6Ls9vLbjnwjMVjVhHLHuXGmTcIiSreJi+cnxdqJe6tvlsKDGy66LoSoIVCBhVhg7F5N44fexsu9jliTfeyK0HqbqQSRkK8LF4u4HvRYEV+gc36+lc++mZ3jwRzBGQyRrJsfhl3qG2t8iLo6i6tjL4cslefwXS7Pw0TVdu+rHTvyMf9Rf9kaCp7xlf5CD9of8Ad9Y2H1p5+prE6BBDDK9o4kjkYyRRkBiitaeYH0tiO6mtnOz9zNEjbQnM0nYRLtDUCeN5Bv8Aojk+l4nR1Rc2IxrHHA+NIkCADc0cckDeJZFqGMp8o7gKxJJpQ3evV4a3f5bH7fP3mKv0XrQGqXWoS0LUpZkKyqoNFmidZVXse5QD9OrWPOsiK6EMjAMpHIKkWCPoRoJNcTj+zCQ5D47M2yQGXFJeVVR1QRzIVjkQE87+KLB5bPB122sX2sV1g8aM+fHdZ+wNoh+2Wj6mIuB25I5GgqN7KOKEc4VAAAt5ZoAVQrMAr6Vr5/Fab+cj/wDs/fdbORiyObScoPkERuKA7kfME/p1ZgRgihm3MAAzAbQxrk1ZqzzWg5fovs7vxzGxjYJK6pvjaXYEdoyB40j0tKKAqgPvd9XOm+yCwHyylRyKihxoVCn7qmOEOo/Br+utfAw/CVhd27v/AG3Z/wD3as6CgnR1ClS8xBINmaXcK+TBgQOe16T9Bx5NviQxylQAplUSsNp3L5nskg82T31f00EONhpENsaKi3dIAovtdD1418x8dVHCbfMzc/nMzFmH4lif/u1PrJbJMRhVShEk8qttsituTLXJNMGQA/UNwOwDW01V6ZkGSGN2+JkVj27lQT2JHr6E6taBpppoIsnFSVdrqGWwaYWCQbFg8HnnX1MdQxYAbm7n1NAD9XGpNNBG8ClgxA3LdH1F9xfyNDj6D5DUS9OjH/hrwHHb0kIZx+BKgkfTVnTQRrjqGLgDcQFJ9SFLFR+gu36zqKTpsbFyUFygByOGcKKALDmh/wCp+erOmg8ogUAAAAcADgADsBr1ppoGmmmgagkwUbfaA+INr/0gLAv9ep9NBFPjK4IZQwPBv5WD/eNeDgIWdto3ONrHmyKqgfQfQVzz31Y00ETYiFQm0bRVCqA2kFartVCvw19THVWZgAGatxHrXAv61xf4fIak00HmSMMCpFgiiPmDwRoiBQABQAoD5Aa9aaCq3S4jGYjGrRsSzKw3KxZ/EJIPe2551I+GhkWQqDIgZVb1VXKlgPx2L+oam00DUePjrGoVFCqOwHAHN0B6D6ak00EWNjLGoVbofNmY8892JOpCL1900EePjrGioopUAVR8gooD9Q19hhCKFUUqgAD5ACgNe9NA0000DTTTQNQx4aLVIvDM44HDOWLMPkTvbn+kfnqbTQfAK7a+6aaBpppoGmmmgaaaaBpppoGmmmgaaaaBpppoGmmmgaaaaBpppoGmmmgaaaaBpppoGmmmgaaaaBpppoGmmmgaaaaBpppo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228600" y="206514"/>
            <a:ext cx="8610600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OVEROL IGNIFUGO </a:t>
            </a:r>
            <a:endParaRPr lang="es-ES" sz="2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152400" y="1143000"/>
            <a:ext cx="3733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</a:t>
            </a:r>
            <a:endParaRPr lang="es-ES" sz="20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4648200" y="1143000"/>
            <a:ext cx="3733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Caracteristicas</a:t>
            </a:r>
            <a:r>
              <a:rPr lang="es-E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" sz="20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662985" y="1543110"/>
            <a:ext cx="403542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/>
              <a:t>Overol </a:t>
            </a:r>
            <a:r>
              <a:rPr lang="es-CO" dirty="0"/>
              <a:t>enterizo manga larga 	</a:t>
            </a:r>
          </a:p>
          <a:p>
            <a:pPr algn="just"/>
            <a:r>
              <a:rPr lang="es-CO" dirty="0"/>
              <a:t>Dos bolsillos en el pecho con tapa	</a:t>
            </a:r>
          </a:p>
          <a:p>
            <a:pPr algn="just"/>
            <a:r>
              <a:rPr lang="es-CO" dirty="0"/>
              <a:t>Dos bolsillos en el frente y dos tipo parche en la parte posterior del </a:t>
            </a:r>
            <a:r>
              <a:rPr lang="es-CO" dirty="0" smtClean="0"/>
              <a:t>pantalón</a:t>
            </a:r>
            <a:endParaRPr lang="es-CO" dirty="0"/>
          </a:p>
          <a:p>
            <a:pPr algn="just"/>
            <a:r>
              <a:rPr lang="es-CO" dirty="0"/>
              <a:t>Elástico alrededor de </a:t>
            </a:r>
            <a:r>
              <a:rPr lang="es-CO" dirty="0" smtClean="0"/>
              <a:t>la </a:t>
            </a:r>
            <a:r>
              <a:rPr lang="es-CO" dirty="0"/>
              <a:t>cintura	</a:t>
            </a:r>
          </a:p>
          <a:p>
            <a:pPr algn="just"/>
            <a:r>
              <a:rPr lang="es-CO" dirty="0"/>
              <a:t>Cinta reflectiva alrededor de mangas, botas y espalda	</a:t>
            </a:r>
          </a:p>
          <a:p>
            <a:pPr algn="just"/>
            <a:r>
              <a:rPr lang="es-CO" dirty="0"/>
              <a:t>Cierre con cremallera doble slider	</a:t>
            </a:r>
          </a:p>
          <a:p>
            <a:pPr algn="just"/>
            <a:r>
              <a:rPr lang="es-CO" dirty="0"/>
              <a:t>Elaborado bajo las normas técnicas NFPA utilizando insumos </a:t>
            </a:r>
            <a:r>
              <a:rPr lang="es-CO" dirty="0" err="1"/>
              <a:t>antillama</a:t>
            </a:r>
            <a:r>
              <a:rPr lang="es-CO" dirty="0"/>
              <a:t> certificados por UL	</a:t>
            </a:r>
            <a:endParaRPr lang="es-CO" dirty="0" smtClean="0"/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Tela </a:t>
            </a:r>
            <a:r>
              <a:rPr lang="es-CO" dirty="0"/>
              <a:t>88% algodón y 12 % nylon resistente a la flama permanentemente	</a:t>
            </a:r>
            <a:endParaRPr lang="es-CO" dirty="0" smtClean="0"/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Telas </a:t>
            </a:r>
            <a:r>
              <a:rPr lang="es-CO" dirty="0"/>
              <a:t>que cumplen con las normas NFPA 70E, NFPA 2112, ASTM F1506, ASTM D4108.	</a:t>
            </a:r>
          </a:p>
          <a:p>
            <a:endParaRPr lang="es-CO" dirty="0"/>
          </a:p>
          <a:p>
            <a:endParaRPr lang="es-CO" dirty="0"/>
          </a:p>
        </p:txBody>
      </p:sp>
      <p:sp>
        <p:nvSpPr>
          <p:cNvPr id="2" name="Rectángulo 1"/>
          <p:cNvSpPr/>
          <p:nvPr/>
        </p:nvSpPr>
        <p:spPr>
          <a:xfrm>
            <a:off x="156949" y="860003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CO" sz="3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s-CO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CO" dirty="0" smtClean="0">
                <a:solidFill>
                  <a:srgbClr val="000000"/>
                </a:solidFill>
                <a:latin typeface="Arial" panose="020B0604020202020204" pitchFamily="34" charset="0"/>
              </a:rPr>
              <a:t>Los </a:t>
            </a: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</a:rPr>
              <a:t>overoles resistentes al fuego deben ser usados por trabajadores expuestos a riesgos de fuego repentino o arco eléctrico.	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760" y="2667000"/>
            <a:ext cx="2453476" cy="375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6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CONCLUSIONES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66750" y="2057400"/>
            <a:ext cx="78105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buClr>
                <a:schemeClr val="accent2"/>
              </a:buClr>
              <a:buSzPct val="90000"/>
            </a:pPr>
            <a:r>
              <a:rPr lang="es-AR" altLang="es-CO" sz="2400" dirty="0" smtClean="0"/>
              <a:t>Respetar y cumplir los </a:t>
            </a:r>
            <a:r>
              <a:rPr lang="es-AR" altLang="es-CO" sz="2400" dirty="0" smtClean="0">
                <a:solidFill>
                  <a:schemeClr val="accent2"/>
                </a:solidFill>
              </a:rPr>
              <a:t>procedimientos</a:t>
            </a:r>
            <a:r>
              <a:rPr lang="es-AR" altLang="es-CO" sz="2400" dirty="0" smtClean="0"/>
              <a:t> relacionados con la prevención y control de la seguridad y salud en el trabajo</a:t>
            </a:r>
          </a:p>
          <a:p>
            <a:pPr algn="just">
              <a:lnSpc>
                <a:spcPct val="90000"/>
              </a:lnSpc>
              <a:buClr>
                <a:schemeClr val="accent2"/>
              </a:buClr>
              <a:buSzPct val="90000"/>
            </a:pPr>
            <a:r>
              <a:rPr lang="es-AR" altLang="es-CO" sz="2400" dirty="0" smtClean="0"/>
              <a:t>Utilizar </a:t>
            </a:r>
            <a:r>
              <a:rPr lang="es-AR" altLang="es-CO" sz="2400" dirty="0" smtClean="0">
                <a:solidFill>
                  <a:schemeClr val="accent2"/>
                </a:solidFill>
              </a:rPr>
              <a:t>correctamente </a:t>
            </a:r>
            <a:r>
              <a:rPr lang="es-AR" altLang="es-CO" sz="2400" dirty="0" smtClean="0"/>
              <a:t>los </a:t>
            </a:r>
            <a:r>
              <a:rPr lang="es-AR" altLang="es-CO" sz="2400" dirty="0" err="1" smtClean="0"/>
              <a:t>EPPs</a:t>
            </a:r>
            <a:r>
              <a:rPr lang="es-AR" altLang="es-CO" sz="2400" dirty="0" smtClean="0"/>
              <a:t> </a:t>
            </a:r>
            <a:r>
              <a:rPr lang="es-AR" altLang="es-CO" sz="2400" dirty="0" smtClean="0">
                <a:solidFill>
                  <a:schemeClr val="accent2"/>
                </a:solidFill>
              </a:rPr>
              <a:t>en todo momento</a:t>
            </a:r>
            <a:r>
              <a:rPr lang="es-AR" altLang="es-CO" sz="2400" dirty="0" smtClean="0"/>
              <a:t>.</a:t>
            </a:r>
          </a:p>
          <a:p>
            <a:pPr algn="just">
              <a:lnSpc>
                <a:spcPct val="90000"/>
              </a:lnSpc>
              <a:buClr>
                <a:schemeClr val="accent2"/>
              </a:buClr>
              <a:buSzPct val="90000"/>
            </a:pPr>
            <a:r>
              <a:rPr lang="es-AR" altLang="es-CO" sz="2400" dirty="0" smtClean="0"/>
              <a:t>Ser conscientes que el </a:t>
            </a:r>
            <a:r>
              <a:rPr lang="es-AR" altLang="es-CO" sz="2400" dirty="0" smtClean="0">
                <a:solidFill>
                  <a:schemeClr val="accent2"/>
                </a:solidFill>
              </a:rPr>
              <a:t>NO </a:t>
            </a:r>
            <a:r>
              <a:rPr lang="es-AR" altLang="es-CO" sz="2400" dirty="0" smtClean="0"/>
              <a:t>uso de los EPP nos expone innecesariamente a los riesgos expuestos.</a:t>
            </a:r>
          </a:p>
          <a:p>
            <a:pPr algn="just">
              <a:lnSpc>
                <a:spcPct val="90000"/>
              </a:lnSpc>
              <a:buClr>
                <a:schemeClr val="accent2"/>
              </a:buClr>
              <a:buSzPct val="90000"/>
            </a:pPr>
            <a:r>
              <a:rPr lang="es-AR" altLang="es-CO" sz="2400" dirty="0" smtClean="0"/>
              <a:t>Nunca utilizar un EPP que se encuentre </a:t>
            </a:r>
            <a:r>
              <a:rPr lang="es-AR" altLang="es-CO" sz="2400" dirty="0" smtClean="0">
                <a:solidFill>
                  <a:schemeClr val="accent2"/>
                </a:solidFill>
              </a:rPr>
              <a:t>dañado.</a:t>
            </a:r>
            <a:endParaRPr lang="es-ES" altLang="es-CO" sz="2400" dirty="0" smtClean="0">
              <a:solidFill>
                <a:schemeClr val="accent2"/>
              </a:solidFill>
            </a:endParaRPr>
          </a:p>
          <a:p>
            <a:pPr algn="just">
              <a:lnSpc>
                <a:spcPct val="90000"/>
              </a:lnSpc>
              <a:buClr>
                <a:schemeClr val="accent2"/>
              </a:buClr>
              <a:buSzPct val="90000"/>
            </a:pPr>
            <a:r>
              <a:rPr lang="es-AR" altLang="es-CO" sz="2400" dirty="0" smtClean="0"/>
              <a:t>Ante la menor duda, siempre </a:t>
            </a:r>
            <a:r>
              <a:rPr lang="es-AR" altLang="es-CO" sz="2400" dirty="0" smtClean="0">
                <a:solidFill>
                  <a:schemeClr val="accent2"/>
                </a:solidFill>
              </a:rPr>
              <a:t>consultar </a:t>
            </a:r>
            <a:r>
              <a:rPr lang="es-AR" altLang="es-CO" sz="2400" dirty="0" smtClean="0"/>
              <a:t>con el grupo HSEQ y solicitar reposición de su EPP deteriorados.</a:t>
            </a:r>
          </a:p>
          <a:p>
            <a:pPr algn="just">
              <a:lnSpc>
                <a:spcPct val="90000"/>
              </a:lnSpc>
              <a:buClr>
                <a:schemeClr val="accent2"/>
              </a:buClr>
              <a:buSzPct val="90000"/>
            </a:pPr>
            <a:endParaRPr lang="es-AR" altLang="es-CO" sz="2400" dirty="0" smtClean="0"/>
          </a:p>
        </p:txBody>
      </p:sp>
    </p:spTree>
    <p:extLst>
      <p:ext uri="{BB962C8B-B14F-4D97-AF65-F5344CB8AC3E}">
        <p14:creationId xmlns:p14="http://schemas.microsoft.com/office/powerpoint/2010/main" val="272852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ct val="50000"/>
              </a:spcBef>
              <a:defRPr/>
            </a:pP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nap ITC" panose="04040A07060A02020202" pitchFamily="82" charset="0"/>
              </a:rPr>
              <a:t>GRACIAS!!!</a:t>
            </a:r>
            <a:endParaRPr lang="es-ES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nap ITC" panose="04040A07060A02020202" pitchFamily="8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76400"/>
            <a:ext cx="2514600" cy="441983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14600"/>
            <a:ext cx="2566781" cy="387606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524000"/>
            <a:ext cx="2957305" cy="405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1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228600" y="211607"/>
            <a:ext cx="8610600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ELEMENTOS DE PROTECCIÓN PERSONAL EPP</a:t>
            </a:r>
            <a:endParaRPr lang="es-ES" sz="2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04800" y="1219200"/>
            <a:ext cx="84582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altLang="es-CO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Cualquier equipo destinado a ser llevado o sujetado por el trabajador para que le proteja de uno o varios riesgos que puedan amenazar su seguridad o su </a:t>
            </a:r>
            <a:r>
              <a:rPr lang="es-AR" altLang="es-CO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salud.</a:t>
            </a:r>
          </a:p>
          <a:p>
            <a:pPr algn="just"/>
            <a:r>
              <a:rPr lang="es-A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Se utilizan cuando no se puede eliminar, sustituir o aislar al trabajador del riesgo al que se expone durante su actividad diaria.</a:t>
            </a:r>
          </a:p>
          <a:p>
            <a:pPr algn="just"/>
            <a:r>
              <a:rPr lang="es-AR" altLang="es-CO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La selección del elemento se establece de acuerdo al riesgo que se va a proteger, la exposición y </a:t>
            </a:r>
            <a:r>
              <a:rPr lang="es-CO" altLang="es-CO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al confort.</a:t>
            </a:r>
            <a:endParaRPr lang="es-CO" sz="17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838200" y="2916450"/>
            <a:ext cx="7696200" cy="2834317"/>
            <a:chOff x="727598" y="3048000"/>
            <a:chExt cx="8492602" cy="3115267"/>
          </a:xfrm>
        </p:grpSpPr>
        <p:sp>
          <p:nvSpPr>
            <p:cNvPr id="12" name="CuadroTexto 11"/>
            <p:cNvSpPr txBox="1"/>
            <p:nvPr/>
          </p:nvSpPr>
          <p:spPr>
            <a:xfrm>
              <a:off x="727598" y="4156501"/>
              <a:ext cx="2231265" cy="8309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 smtClean="0">
                  <a:solidFill>
                    <a:schemeClr val="bg1"/>
                  </a:solidFill>
                </a:rPr>
                <a:t>EPP </a:t>
              </a:r>
            </a:p>
            <a:p>
              <a:pPr algn="ctr"/>
              <a:r>
                <a:rPr lang="es-ES" sz="2400" dirty="0" smtClean="0">
                  <a:solidFill>
                    <a:schemeClr val="bg1"/>
                  </a:solidFill>
                </a:rPr>
                <a:t>Destinados  a:</a:t>
              </a:r>
              <a:endParaRPr lang="es-CO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56" name="Grupo 55"/>
            <p:cNvGrpSpPr/>
            <p:nvPr/>
          </p:nvGrpSpPr>
          <p:grpSpPr>
            <a:xfrm rot="16200000">
              <a:off x="1707993" y="4298871"/>
              <a:ext cx="3115267" cy="613525"/>
              <a:chOff x="3851324" y="2428074"/>
              <a:chExt cx="4149676" cy="565718"/>
            </a:xfrm>
          </p:grpSpPr>
          <p:cxnSp>
            <p:nvCxnSpPr>
              <p:cNvPr id="57" name="Conector recto 56"/>
              <p:cNvCxnSpPr/>
              <p:nvPr/>
            </p:nvCxnSpPr>
            <p:spPr>
              <a:xfrm>
                <a:off x="5948082" y="2428074"/>
                <a:ext cx="0" cy="28285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ector recto 57"/>
              <p:cNvCxnSpPr/>
              <p:nvPr/>
            </p:nvCxnSpPr>
            <p:spPr>
              <a:xfrm>
                <a:off x="3855807" y="2710933"/>
                <a:ext cx="4145193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ector recto 58"/>
              <p:cNvCxnSpPr/>
              <p:nvPr/>
            </p:nvCxnSpPr>
            <p:spPr>
              <a:xfrm>
                <a:off x="3851324" y="2710933"/>
                <a:ext cx="0" cy="28285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ector recto 59"/>
              <p:cNvCxnSpPr/>
              <p:nvPr/>
            </p:nvCxnSpPr>
            <p:spPr>
              <a:xfrm>
                <a:off x="8001000" y="2710933"/>
                <a:ext cx="0" cy="28285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CuadroTexto 61"/>
            <p:cNvSpPr txBox="1"/>
            <p:nvPr/>
          </p:nvSpPr>
          <p:spPr>
            <a:xfrm>
              <a:off x="3361254" y="4785954"/>
              <a:ext cx="3270526" cy="3194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  <a:buClr>
                  <a:schemeClr val="accent2"/>
                </a:buClr>
                <a:buSzPct val="90000"/>
              </a:pPr>
              <a:r>
                <a:rPr lang="es-ES" altLang="es-CO" b="1" dirty="0">
                  <a:solidFill>
                    <a:srgbClr val="FF0000"/>
                  </a:solidFill>
                </a:rPr>
                <a:t>Protección Auditiva</a:t>
              </a:r>
            </a:p>
          </p:txBody>
        </p:sp>
        <p:sp>
          <p:nvSpPr>
            <p:cNvPr id="63" name="CuadroTexto 62"/>
            <p:cNvSpPr txBox="1"/>
            <p:nvPr/>
          </p:nvSpPr>
          <p:spPr>
            <a:xfrm>
              <a:off x="3361253" y="3559902"/>
              <a:ext cx="3262937" cy="3194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  <a:buClr>
                  <a:schemeClr val="accent2"/>
                </a:buClr>
                <a:buSzPct val="90000"/>
              </a:pPr>
              <a:r>
                <a:rPr lang="es-ES" altLang="es-CO" b="1" dirty="0">
                  <a:solidFill>
                    <a:srgbClr val="FF0000"/>
                  </a:solidFill>
                </a:rPr>
                <a:t>Protección Ocular</a:t>
              </a:r>
            </a:p>
          </p:txBody>
        </p:sp>
        <p:sp>
          <p:nvSpPr>
            <p:cNvPr id="64" name="CuadroTexto 63"/>
            <p:cNvSpPr txBox="1"/>
            <p:nvPr/>
          </p:nvSpPr>
          <p:spPr>
            <a:xfrm>
              <a:off x="3368251" y="3124200"/>
              <a:ext cx="3262937" cy="3194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  <a:buClr>
                  <a:schemeClr val="accent2"/>
                </a:buClr>
                <a:buSzPct val="90000"/>
              </a:pPr>
              <a:r>
                <a:rPr lang="es-ES" altLang="es-CO" b="1" dirty="0">
                  <a:solidFill>
                    <a:srgbClr val="FF0000"/>
                  </a:solidFill>
                </a:rPr>
                <a:t>Protección de la Cabeza</a:t>
              </a:r>
            </a:p>
          </p:txBody>
        </p:sp>
        <p:sp>
          <p:nvSpPr>
            <p:cNvPr id="65" name="CuadroTexto 64"/>
            <p:cNvSpPr txBox="1"/>
            <p:nvPr/>
          </p:nvSpPr>
          <p:spPr>
            <a:xfrm>
              <a:off x="3368251" y="5166954"/>
              <a:ext cx="3262937" cy="3194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  <a:buClr>
                  <a:schemeClr val="accent2"/>
                </a:buClr>
                <a:buSzPct val="90000"/>
              </a:pPr>
              <a:r>
                <a:rPr lang="es-ES" altLang="es-CO" b="1" dirty="0">
                  <a:solidFill>
                    <a:srgbClr val="FF0000"/>
                  </a:solidFill>
                </a:rPr>
                <a:t>Protección Respiratoria</a:t>
              </a:r>
            </a:p>
          </p:txBody>
        </p:sp>
        <p:sp>
          <p:nvSpPr>
            <p:cNvPr id="66" name="CuadroTexto 65"/>
            <p:cNvSpPr txBox="1"/>
            <p:nvPr/>
          </p:nvSpPr>
          <p:spPr>
            <a:xfrm>
              <a:off x="3371848" y="3962400"/>
              <a:ext cx="4710448" cy="3194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  <a:buClr>
                  <a:schemeClr val="accent2"/>
                </a:buClr>
                <a:buSzPct val="90000"/>
              </a:pPr>
              <a:r>
                <a:rPr lang="es-ES" altLang="es-CO" b="1" dirty="0">
                  <a:solidFill>
                    <a:srgbClr val="FF0000"/>
                  </a:solidFill>
                </a:rPr>
                <a:t>Protección </a:t>
              </a:r>
              <a:r>
                <a:rPr lang="es-ES" altLang="es-CO" b="1" dirty="0" smtClean="0">
                  <a:solidFill>
                    <a:srgbClr val="FF0000"/>
                  </a:solidFill>
                </a:rPr>
                <a:t>de extremidades inferiores (pies)</a:t>
              </a:r>
              <a:endParaRPr lang="es-ES" altLang="es-CO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3367087" y="4410468"/>
              <a:ext cx="5521347" cy="3194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  <a:buClr>
                  <a:schemeClr val="accent2"/>
                </a:buClr>
                <a:buSzPct val="90000"/>
              </a:pPr>
              <a:r>
                <a:rPr lang="es-ES" altLang="es-CO" b="1" dirty="0">
                  <a:solidFill>
                    <a:srgbClr val="FF0000"/>
                  </a:solidFill>
                </a:rPr>
                <a:t>Protección </a:t>
              </a:r>
              <a:r>
                <a:rPr lang="es-ES" altLang="es-CO" b="1" dirty="0" smtClean="0">
                  <a:solidFill>
                    <a:srgbClr val="FF0000"/>
                  </a:solidFill>
                </a:rPr>
                <a:t>de extremidades superiores (manos)</a:t>
              </a:r>
              <a:endParaRPr lang="es-ES" altLang="es-CO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3352800" y="5560469"/>
              <a:ext cx="5867400" cy="5355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  <a:buClr>
                  <a:schemeClr val="accent2"/>
                </a:buClr>
                <a:buSzPct val="90000"/>
              </a:pPr>
              <a:r>
                <a:rPr lang="es-AR" altLang="es-CO" b="1" dirty="0">
                  <a:solidFill>
                    <a:srgbClr val="FF0000"/>
                  </a:solidFill>
                </a:rPr>
                <a:t>Indumentaria de </a:t>
              </a:r>
              <a:r>
                <a:rPr lang="es-AR" altLang="es-CO" b="1" dirty="0" smtClean="0">
                  <a:solidFill>
                    <a:srgbClr val="FF0000"/>
                  </a:solidFill>
                </a:rPr>
                <a:t>Protección</a:t>
              </a:r>
            </a:p>
            <a:p>
              <a:pPr>
                <a:lnSpc>
                  <a:spcPct val="80000"/>
                </a:lnSpc>
                <a:buClr>
                  <a:schemeClr val="accent2"/>
                </a:buClr>
                <a:buSzPct val="90000"/>
              </a:pPr>
              <a:r>
                <a:rPr lang="es-AR" altLang="es-CO" b="1" dirty="0" smtClean="0">
                  <a:solidFill>
                    <a:srgbClr val="FF0000"/>
                  </a:solidFill>
                </a:rPr>
                <a:t>(prendas resistentes a la llama)</a:t>
              </a:r>
              <a:endParaRPr lang="es-AR" altLang="es-CO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228600" y="62484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Nota: Esta presentación esta alineada con 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el documento </a:t>
            </a:r>
            <a:r>
              <a:rPr lang="es-ES_trad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Ecopetrol GHS-P-007 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del 22 Junio </a:t>
            </a:r>
            <a:r>
              <a:rPr lang="es-ES_trad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_trad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elección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, uso y mantenimiento de </a:t>
            </a:r>
            <a:r>
              <a:rPr lang="es-ES_tradnl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EPP´s</a:t>
            </a:r>
            <a:r>
              <a:rPr lang="es-ES_trad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73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228600" y="206514"/>
            <a:ext cx="8610600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PROTECCIÓN DE LA CABEZA</a:t>
            </a:r>
            <a:endParaRPr lang="es-ES" sz="2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37565" y="1295400"/>
            <a:ext cx="85344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Es fundamental la protección de la cabeza por la presencia de los órganos de los sentidos ( vista , olfato, gusto, audición). </a:t>
            </a:r>
            <a:r>
              <a:rPr lang="es-CO" sz="17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CO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s-CO" sz="1700" dirty="0">
                <a:latin typeface="Arial" panose="020B0604020202020204" pitchFamily="34" charset="0"/>
                <a:cs typeface="Arial" panose="020B0604020202020204" pitchFamily="34" charset="0"/>
              </a:rPr>
              <a:t>lesiones en </a:t>
            </a:r>
            <a:r>
              <a:rPr lang="es-CO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la cabeza pueden </a:t>
            </a:r>
            <a:r>
              <a:rPr lang="es-CO" sz="1700" dirty="0">
                <a:latin typeface="Arial" panose="020B0604020202020204" pitchFamily="34" charset="0"/>
                <a:cs typeface="Arial" panose="020B0604020202020204" pitchFamily="34" charset="0"/>
              </a:rPr>
              <a:t>ser muy graves </a:t>
            </a:r>
            <a:r>
              <a:rPr lang="es-CO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para lo cual esta diseñado el casco de seguridad.</a:t>
            </a:r>
            <a:endParaRPr lang="es-CO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626402" y="3785494"/>
            <a:ext cx="1422634" cy="83099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TIPOS DE 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CASCO</a:t>
            </a:r>
            <a:endParaRPr lang="es-CO" sz="2400" dirty="0">
              <a:solidFill>
                <a:schemeClr val="bg1"/>
              </a:solidFill>
            </a:endParaRPr>
          </a:p>
        </p:txBody>
      </p:sp>
      <p:grpSp>
        <p:nvGrpSpPr>
          <p:cNvPr id="33" name="Grupo 32"/>
          <p:cNvGrpSpPr/>
          <p:nvPr/>
        </p:nvGrpSpPr>
        <p:grpSpPr>
          <a:xfrm rot="16200000">
            <a:off x="708702" y="3912199"/>
            <a:ext cx="3360916" cy="565718"/>
            <a:chOff x="3851324" y="2428074"/>
            <a:chExt cx="4149676" cy="565718"/>
          </a:xfrm>
        </p:grpSpPr>
        <p:cxnSp>
          <p:nvCxnSpPr>
            <p:cNvPr id="34" name="Conector recto 33"/>
            <p:cNvCxnSpPr/>
            <p:nvPr/>
          </p:nvCxnSpPr>
          <p:spPr>
            <a:xfrm>
              <a:off x="5948082" y="2428074"/>
              <a:ext cx="0" cy="2828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/>
            <p:cNvCxnSpPr/>
            <p:nvPr/>
          </p:nvCxnSpPr>
          <p:spPr>
            <a:xfrm>
              <a:off x="3855807" y="2710933"/>
              <a:ext cx="414519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/>
            <p:cNvCxnSpPr/>
            <p:nvPr/>
          </p:nvCxnSpPr>
          <p:spPr>
            <a:xfrm>
              <a:off x="3851324" y="2710933"/>
              <a:ext cx="0" cy="2828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/>
            <p:cNvCxnSpPr/>
            <p:nvPr/>
          </p:nvCxnSpPr>
          <p:spPr>
            <a:xfrm>
              <a:off x="8001000" y="2710933"/>
              <a:ext cx="0" cy="2828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CuadroTexto 38"/>
          <p:cNvSpPr txBox="1"/>
          <p:nvPr/>
        </p:nvSpPr>
        <p:spPr>
          <a:xfrm>
            <a:off x="3917446" y="2590800"/>
            <a:ext cx="151715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Tipo 1</a:t>
            </a:r>
            <a:endParaRPr lang="es-CO" b="1" dirty="0"/>
          </a:p>
        </p:txBody>
      </p:sp>
      <p:sp>
        <p:nvSpPr>
          <p:cNvPr id="42" name="CuadroTexto 41"/>
          <p:cNvSpPr txBox="1"/>
          <p:nvPr/>
        </p:nvSpPr>
        <p:spPr>
          <a:xfrm>
            <a:off x="2393446" y="3123882"/>
            <a:ext cx="2971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Industriales</a:t>
            </a:r>
            <a:endParaRPr lang="es-CO" b="1" dirty="0"/>
          </a:p>
        </p:txBody>
      </p:sp>
      <p:sp>
        <p:nvSpPr>
          <p:cNvPr id="9" name="AutoShape 6" descr="data:image/jpeg;base64,/9j/4AAQSkZJRgABAQAAAQABAAD/2wCEAAkGBhQSERUUEBQVFBUVGBYWFhQVFRUUFBUVFBQVFBUVFxQXHCYeFxkjGRQUHy8gIycpLCwsFR4xNTAqNSYrLCkBCQoKDgwOGg8PGiklHyQsLCwsKSwsLCkpLCwpLCwsKSwsLCwsLCwpLCwsLCwpKSksLCwsLCwsLCksLCwsLCwsKf/AABEIAMIBAwMBIgACEQEDEQH/xAAbAAACAgMBAAAAAAAAAAAAAAAEBQMGAAIHAf/EADwQAAIBAgUCBQIEAwgBBQEAAAECEQADBAUSITEGQRMiUWFxMoEUQpGhI7HBBxUWUmKC0fCSQ1Ny4fEk/8QAGQEAAwEBAQAAAAAAAAAAAAAAAgMEAQAF/8QAIxEAAgICAgIDAAMAAAAAAAAAAAECEQMhEjEEEyJBUTJhcf/aAAwDAQACEQMRAD8A2ziyHQiWM7jUZH+2qy2RENNdEyK5axILOgBBIUcafcQIofNrK2zBEf69tvieTT62eJbWxVlGFFtaAzK6CxqTF5sFEIzH3Y70pbEyaqxQrbJ8s70FWBRIoK3eqT8RV0DzcqbC5rW5Q34mvTiKbZLwdkF8UPriprr0K4JmOwJPwOTSJs9DEtGz4mvLd/egLtystXaTy2VcNFtyi/2PFb43pwO2od6SYLF7gSB7nimFvNjHNbkxLJsmjlljdDW3ZFpIoN8VQF/Mie9Bti6PGljVAZE8ztjkYypbeLpDbuliAOTW/jlY3BBAII4IPcfoR9qYsmxUvGtWixC8DU2Gu+bbvSKxjJ2G59OTRCZjobfkcg02Uk1RLHDKMrGVq4q3dCgb/UaZ9P3rfjMoEb/V6mqw2ZrJKiCeTTTKcZEuxAArzZ4qVtnuY/I3xii85piVsgaoANVjFYQXGLJwa3x2Mt3GttfabfYVYbeEsm3qtGBEipHFpWU0pNqznGc4O4r+VTtyRReDzW4iAA6YO/anljMdbNbC6j3NSXcpW4hV1g9q2zo4kuioZqhxF0leO5rW1bCnQq1csLkC27YUCPU+tCJk62b6uSCPStsd/HRJlOBULqCQ4H60xynNfDL+MukR5aPxOKS0mrbfgVT826iZjxtGw9K2MXJg5ZrErQB1JiPxDEkz6e1Vt8MVMGmReZng1syAhQN45JqyKlB19HnSlGav7FkCso/8CTuAfsNqynckIaYZknUlt5FsXLT8kgpo/en/APd5xKFxdYkCYbzCfgVQcR4XizhYAgbQwE/7t6vPT2s21C3Arj6ig7e+oR+1ed/Z63FfRUcTgGBOsx8K0fy2oHxINNuocIxusVUnfdpB1H1IHFJ/BNUxbJWkSfia0bG1E9s0LcWi5tHLGmG/ja2GOpUzRXgu13sZ3oQ4/F1G96lvjE9/+8CvWuxt6VjnZqxUEXLlQm9FQPeod7lLch8YDBcZReHxJYgKCSeANyftSEPR+CuMDKFgRJlZkCNzI4EVqmwZ4kMTiK9tMWMDc0LaEkA7fvV0yLpa2DZOIuMougsrKNSgS0ARwSQCCfTtEHZZKBjjvQky0b6udIkDsTBMH2hWpphsqGoG6sW10qAJWQ14qxn/AElmPyy9jVtzjLMPbKHDW1tuXB8RiSGZQxXyzEFonYTNGZpnVq8gs3V4IJS2IJKkEeWeJ++1JllbdodHxl02UHA4MpdaJZQHUOPUnwxHv5h9iaV5tidwyqVTZUBMkhAFk+pMV1vJ80Uvd8WwQhFplkIR9JhfNsX0mTB7ke9VnOOi3xNl7lq2Leh2ZLMbm2B5Y7EwDt7jmK1Zt2wHgSVWc5GOplhs3XRpYmDFb5flzib9y0XcsFVYAVAB9T6gY4AEjsaWdQXQ2Id0ACMZWIgwApYR2LAmY3maNz5aYPqS2hpjs88TSBsF2FP7Ga3BbVUO0ftVIwNuWE08t5gyK4I9lrJu0kYoU3IvHSuc27bQQJO7N70w6hzFXUm2wBqpZWgayGcwx4+KVDMibhE7DilcLYaySii9ZN1Eq2v44lhSjPeoFvEG2NJH9KQLjOd96jtKd/mnRwq9icnkSqg/F5m11ZY7jtWWR4i8bil70dg2jT5VIbjUDMgwSpO3705x4x0SpuctkuEwIdiDtAn59h6mnt3K8NbtowOptiTcOlY9CvP3ry6q2MO3mVpkqVgkHtv6iqbhMccRd8O7cBMTLsFBj1PAj0qaeRyZ6OHBGEbfZ0P++8IP/St/YAj7HvWVx/GZ0UuMoZGAJAKyQY9DWUospfiLJe6cWy6hLiufzAcg/wBftVlynD3bCswAcc6Y83/lIA+9a5fk8kLci63Maj5f3r3OszuWla2UVQREgktH2P8AWju9EierZVM1xQuXC0EEn/MD/ImoUt0LdPmMVNavVXDoind2SNh6ExGFo9blR32FE4oFTaEN+1FQaaY4laFFqktFUZWQC3W4s0Vbw9FphayjXOhO9ioWtU8vYXY7cUve1XOJscgCLdWbJcOLX1uw1oGC2yyvxqUq2wJ3+mRM8ztSZbFNsPbvLbEGUO0HS6ie3mBC/FBKOg+dljwGU2cRiFcq/hsfNp8ragASGH5CdiSJ5MRTPqfMBgivg21cXXc+GSwW2wiSkcKS3HqD60VkmPvIltBZD22B03UbVpdgNYJBIAEAQOANjVL62x5JGqJIaFDAwAYJaDzSm7G40kRYrNmxQYeJALJqYyAWJcW7awDA+uP3Pqq/xB4TlTrXQdJEgEFSQwJUkdiNpoPpzqj8JeLsi3UKkeGwlSwB0N7FSZFLM2zc4i8965pBYzCqFHoAAABQ8h6i+T0dTynrw4hQHQDRMEkmASIUeggd/WrRlvU1vQy+MtuQQF1HxQT3tqBJ/cVyHp7qq3Zw9y14ILvJFz020ifURIjjeeas3T+WtctDGINrNxQ6HYHdTt6gzFZ2hMoU7LB1B0k34P8AEOzsyFmuhj9YYyrsu+o/SIJ7z6iucupZizf/AJ7V1jL+q1uC5ZA1tGlrd1WKm22zamUGInmq3mGAt2Xc6XsBWAVgQ10nzSFQwVG27fAo8cvpi5qkVfD2I3oi4CeaLxuO8W4XIiYHqTAiWPdj3NRFZq1R0QObsN/HjQN40giKr3iHVNOlyV2EgUDiMuZDuKXGKT0NctbPcO9Mrdzallm2aKRqpiiSezfEXaZdMhbt1UckHsQJ/wCR+1KGSaZZNh9DhmIUKRuD5/sBMfcUGRWjcbSY76qw1u3auKi6CeCoH1d5BmJ9orl/9xX7yXbluCtoS0lpI9oEfqRXYM1wtv60LXfFXfVcZifgCI+K5/dwBVmtqdKnkb7fNeaz0VlcOihie81lX650Gk7YhD/tHcf/ACrKEq9yLbi86XxBcwoK7c9/0M/zpdmH8QBzclj7R9qWWh8if8pgiird0jYE/fvXorA10eM/IT7Ft7C0ObcU1uGhbgFHVHcrQJrio7l2trxoS49a3R0VZsd6kSzUFu5BohbwoBrtdEqrFSrcAoNsSKHfF1lpG8WwzEXRQUSahfE1vYub1l2FwaQxw+GmnGTt4dxTpB3G+wMTuJIIj7UHglkwN/Tt+1PMLlrEbBp9iN/aIk+wEb106UQItuRds4QJbAtjShKuO0nfmO/f7Vyj+0G74lzxGUBhClgoGqAIk/maI3rpmI6d8fDLrv3vIAVSUCA8QwUbxuJmql1Rhrd20qlSGSQDrYhZA2CkkL67c1C+iuU1GSbKXgOhvGwF/FG4Q1v6UhdB7kMSdUkcQI9/QDo7NUwmKS7fti4gmVIB5BEiaPAfSbYEbgEfy+3/ADUWddIX7Co7hSH40nURA1QY7xB2mg/wfjyyncZC/PsxS9irl21bFtXaVQCANgOB32n5NWXpLM7+n8PaJYOZNsCZiDPvx+lRdH4PDKWN4a7hUhFuAC1JBnUZkeo+KeZXatWbxvW0EKuwV2K27ukToedREkkGfajR0pxevwtXTjraksRba8YJYgDUp3EnmY/ek3U2X+LibzIpO7E6bbgSd51kw3P1KCPfvT7pm5bxKLceGOptYeTpO4VjqnYghvtSLMsfN9zY0G2S0IFR1KwfygB+PQH5o43ehWSSraEH4NkMOCD23BH6jY/amOX4cHf0qNrquAV0ACRpVSkE7kkHck+pPaiMBfCnfiq7bgQaUwS5n7K8AbU1uqLtvURvWPltpzqkVvduqo0rSMUZOQ7NljwdiU4OvRh6ZKoNYbVesonhvKwG3ao9FJMsVkdmAg/aN6j0V6ayUU0Yskk7LTkmNRlKultCBtc+kewPt8VBisP4qh0tI7E6S6CJj/Ue1Vs3yBAMD22onA9Q3LRXST5dgCZWD/przsnjO9HqY/IjJVKwu7kNqTre4jd1AkD4MV7Ql/qZixJuRJOwNyB7cVlTcGVrj+CgCvdVeTXq2mb6RNey6SPFVyZBceh3apHO+9SXQohYMldU9vikSaRZBNqhbfNLbr0zxIpVdG9Jm6K8SsxWrYuanwuFminwG1ArGvihPcvVB+Ig/wDNE4yxFLHNLkx0EmifxaLwDywBpXNF5c/nHzQ8g3DR0fJ8MltRcbcCJHqKxOoNLwjXLmo7agJAP5URNgOfmprlrVhhp9Kq+Fmy7EoLgZShUkjkg8j4j3BIoJSFRcVo6RkV17hcLiFBuLo866VtyYKqpPmufeN/tUuM6ftIAl9hp2GtjBI3AIPr7VUciLNcG+gkAgKvkReFC78+g+5PrZs3ztBZS14Ye6hUWmYhgCWAYEnb6ZOrjY/NC0dKKaK1e6K8Ey94XCZ4EaN/KNXJ/pP3oTNbN/8Ah2yLjiSUO5WOGG/bg+33q84nJFxD208VQ6jXcVH80HYRtHPf2FetgXRxZt6HQ6/EDEeIuwjTvIkgSfbfag+xKxy5XIouHyRnG1sSZ3Yqu/uSR+9PMqyUi2F3e6CwcRIEEkBfymVgT7Gng6dRMQDe0i0bbEKdJ0uCoM3BJ/NIE/yoTO82fDnVZddK/wARfCClHVebRjhhue/JPajiMXx7Mx+Y2Pw6l0Zbsm3ojRcQzK+bYwfKQAd+3FU2/fXUx0tzsdS7HnzQOfY71sesFuBi7XQ31BlKs4gklTqhbi7n0MbHgSqzLqTx3Y6LaamJlV0swkkaoMT8Cm49M7IuSGpxhbkk/Jmh7t6liY6tbmMqy0R+t2MGxxAG4+3PPet7OY+p+PmkFzE1oMTQrJQbwckXC3jx249+aKTFzVNs400ww+PqiOZMhyeJXRZDcrRm+1AWcXNStd2+f6e33o3MRHDT2bM1DXrlavfoS/fpLkWRxk5zFv8A3D+9ZSprtZS7H8B5dkAH1pjkEOShOkyGDfHairWWJdUASsd4kR61aMv6esWkbSRceILdgSOwpeTMnGmFi8d3yRRepcJF1mQHc9vehjhn8OSpkAdjME10mzZFvDkOAdMHUQOx2oy9i12J0EEcQDIpXtZVHx02cry3A61dipaBCjtJpVn+HVL2leyiY7EjcV0zNs0svAtJ4SBtLMo3JNDZ7/ZtP8a22uQDpPPFD7LdsJYeOkULL1prEDbbYj7EQR+lRLghbaGENJ8vYexNSkGPb1qrG0yHNa2V/M7NV6+u9WrMU5quYm3vS8qKvHloCqfB3tLCtPCrPCNT0WWdK6cz1CmhzTV8rR91Irktq8y8Gm+D6nuIIk0LQiWO9o6E2iyNzVTz3OwSSh8x2+Bt9t/++6LGZ+79zS03yTRI1Yy34fqC5aIFptDAIHdJBOjZV9AI0yByeatFrqe6t69dFxPGa2obywV0hnB4jjSDFc2wd3erHazQFYZVIK6WIAVmAEAlt9wPam8bQifxZYMyzq/fuvbuEtDbLtCkSi6RxyV+Y96qaZuQ+l2YWiX23OjVw2n2MSPn1MynHqpOpSymNg+lhpIKkPpO+3pSXGXdbsQI1MTA7aiTH71zVHQ2bZ1cRrs2yDsuplXQrOFhmVYET8DeaEXjmsnaP371kViQ5s2F2sN2tQtb27c1pmjFQmiEwlE4XDUztYWiUGxcsqQm/CmpBMyabvhxUDYbk+n9dqJRoW8iZrh7tENiNqFCxWxp66JpLZl29/3+n/fShWYmp2StClC0EmkQMpBg9qypdNZWUFyO05g1uyvh2lExE/PJpXleWkl2DciCJgSODS/PM4dXKlQI21DhqTZn1abdson1MI+KgLG96CeoL11FZXuBR6TJPxSLLM+NpxqlwYGr0HpvVdxWZ3XaXcseN6ItWLukEKSOZI2okihUjpmWZ3hrzaNgI1Sx7imubpiGtzg70o3bn9PSuI4TEjxTqYrPpxXQMrzx7dv+GTIG3pQpB00iwZv0xbTCpeafEAhgTAJ70ilblnSjgMO54HsKtHTr3MxtnxzpTjTwWNa9U5CmFtqbaqoiCx3P296KL+iSceStHP8AH2hw5kgcjlqRZphEhSk+YbqeRTnEW3uHyA78SdzSg2Dq35p9NiovjsATCVOuBppZwlEphh3rfWd7hE2AoW9g4q0CzBkbEbg99uDQeIwtd6zVn2Va7aioaa4yxFLGG9IkqK4S5IktXoo23jKWVurVylRkoJh9zEzUBeotW1eGicjFFImDVuzCduO080KDUgauTMcSYUVhh6UIlGWaZEVMaYaj7bUqtXKMS56T259Y3/eqItEM0+wpqgutv6fFTLxUVxaOhSZDpr0W69WpiBtHoPXn7/p9q45kYiCIBkfpuDI/l96GuUcbdB4haxmx7B9dZWo099U+0RWUqyjidBz3F23crbYORsSOB6mqX1RhRadfMDqEzVivW1s3yUG0yBSDqPEeO5Zxv22rz00x8cii6orL3t/irXhP7RlXC+A9sE6WUGNxNE9F5PhnVzeZQwPlDcfNUrqywiYm4LbalnYgRW2x8FHJKvwFS8NU+9XbpHCPiHKI4G208TXPrRq4/wBn2M8PErP2+a1Mpy2o2jquBxS2Li2ZKsonUPpJqbqU3L8anUWgJYGOQO1VbNkv4i/oDaQTJIEbVbm6YtDDnUzMQk6z7D0rOiRO0jnmKziyILW9TLssNHwSKUJd1sWPJM1Fjbo1MFkiTuYmtMM8VXiSQnNtaHVpdqkihLWJ2rHxdV2jzuMmwqagxHFDnGVBfxlC5IOMHYvzAUlu80yxl6aW3BUWTZ6uFUjQGtlFei1ReHw1LSHNkSWa3NimtjBVtewsUxREvIJDarFWjUwhdtKx3JJMAACSxPYAVs2VXBdNorDjsSB21CDwZER6yKwK7BkFMsHg5P8AE1IAA30amIJAWFJEgk805wmQhmtnQXRUJYwYIZRoYAd5YNHf70fi8n1W7ly0r6F8RVuEzqaHuPBHAGhB/vNdy/AGrKyNiRMwSJ9YPNGWBU5y5Uw+tgA8IVOosX1k6pThFVSN+dUb9gLYu06LsnmqGdpa1uJWgvD1qN74qhMjcdmpqS0ajtW9QYgjaNiYJkx5R3962tHesuzWqD0snTMbUDirdW3KsLrAI+nSQ3zVbzTDFWMetDHInaZ3BqmiAZcneZrypkYwJFe1O5MpVljzjAgkDvP7VXOqcnK2g9mWA+ojgH0qz9RYgfiSiceoH6ie1Kc0uuyeGuyjsKjSoOPxls5211x6/agLkk1c/wDDrOYXef50Fiei8RblmtkKOT2oqZViyRb0adK9FXMSST5Egwx4n0qJcK9m+Au7K0CN+DTXJ8zu2VNsGFbkc1Pg9K3QT9U7USQ3k32Xv8fC2rgtkNsLg9PcVZMZj0OGbSZXSRA5Ej0qu5Jhnd5uyTzHt2FSY7I8SrO8qqN+WYIArhHDjsoFzJGYkgiPU7UvxOFNvng8EcGrtmFq7hzqupNq4NpI32nbeaqOcHfZSi8gSDz324p8WxLF/wCJitGxdD3moZ7lG5GrGmGNi6huYmhfErxnJMkyTuSdyTQOQxQSNnea0C1kVup7dvT+v7mh7GdEtm1TbC2KW4c0ytX6ZFIRNsPGwoc4pQTq4IImA2kyDq0nY8Efc96FvYunWQ2cLfAtvAukeURc1s8iRz4bKRMDyke/fpSSAjF9s06eyG7exCNhiumRrYnSqofLc1BvykTtud/g10PLsFas4shbNu+bfkW5sDaHhrpAWCSpJImdp25M6ZTYt4LCHwwWAJe6rgW3ZwYIUneBEAGdhM81Tcw6tuMrLATUJZvzjeV2mVMBTzOw+872WRSq/sv1vHjDPiHe6LpuElsPbA0AhVUA6uDpid6k6f6jtDCQbaoJcPqKooJYx9QjcRXFP7/uI3mlidyzGSew247etP8AprrezbLJiEDi4RL7+WJK+WY2Yz9zWNaNnFraLj/hhMV5LNwfwDpZzJLuz69BgACPMJjbV7CqKmR3hf8ADuo1s6jqkd9z5SdmnsQSN543q79M44Whcezct3QzByouKrsx58pO8z6R8VN1Jbu4pQUtcpcl0bXcVLe9xIjzM22yx877FGTiT1y0c8zZPBYLsDG66w5X0lgAJPMf80Nh7b3J0CYojKcpFy6w0OF30hgZ+5iJpn+HWyp0yAdiO4PrTeboBRjYNkuEJffY+hprh+n7j3IVSaIyLpu5iLguIfKOTVtvocKBoaWis9rRjxJ99A1vImw9mZlu6ii1yOyUVmEkncH3rS3m7NaDOvfelecdWKtuFG4NLcm9saoQiviP26bw8/TWVVV/tCaNlFZWFPFfhd8yFq1s4Uau8DeqpeywkkoJEmPijMRjbVy5afEsz29I0qNo9zTnMbdpLJe20CJHwaFxa2ROMZWrOcJddLv0kKD/AF7U6zLPmuWriXNwdOgAiSab4W41+2GFryjYGOQO9eN03be6t3SJAMrOxPrFFYccVdFGsZaE81wc8Cn2SZRauNLIQQZVh604zTp9XUktpj9PiacZXdtiyrQqhRBPqRzXWOVN0wfLcwCX4uKVWD5+00tznqhy3ZrZ+kCBK+m4IoPqXq6LbQswYAH0me81zjMcTfw13/8AoWBdUOFDAwp4Ig+U+1CZuTo67h898ZLaBoSQLiuAG0/5Vbj9qq3WmGGGE2bbKLhaCXJgCNgFAHxJO1LcrzdbqarWpDbA1ueQSdj6RVq6jy57+CLrcYsNEKWlYOzERyTRR0Ip20chvvvQzmisxwjW3KvE94M80E1MbHRR5qrdajC0TatzWIJnipW4tUdYwk0YmX0VCnNCgIRW2s07sZIzmFFO7HRBKw0A1zdHL5FFZ6uXRGUKMTYv6pUOri0QPEYqwI3mAJA823HFD5z0c9vTpWfjv96edP2Es4q1cW0sKTsumVkRp8oJuPB5YigbsJNItF5PHLpiPIBIAVvqiZBkQDMCZiuTZ9ii2IuNEDUwAMEjgc/YfpXVOpMO4k2lYySSfyqCsqJ7yD2qgZr047C5cTzEGWTuFMS5PAH/ACKCzFJ3TEvVef8A4i3bFvDraSyNGpQTJbeC54B7LMDtFVvD3PMJq6ZTnX4Sxetm0rm4IDH8sqykH1ENVVXDmZAMUI3FkVUi62sofA30YOHlJDaGXZ1I+lu4kiavnSmbFbIuIruJgpDA/V+V408Bf09TVAs5Tft+E18XALgQgtJlWO0E8/HvV36Zxeh28UOAo8kAsg3Ijbjb7UbWjLEfUym3dcIVBDE6NyyegYhoZt5kyKC6dwN/EXCG8wO5NPepsKXuXGQK66jBYsx+R5oA9hTzoSzotM7CDwNoFa9KxS7oY5bY/D2tCwD3pPiL8tuZNMs686GJDdiKot+6yEknigT/AEyUr+KLdjs2s2rP8SINc+zbPrbErbiPXvSvNsya4fMTA7UpCSRWoZB0tjYYkHeayneD6DuPbVgRBE1lFo33R/RhexBYr6AAADsBU9247H6iU2WOx7n9BS61e35rbAhgotlpliZ+avyY+TSXR4uHJxi5PsvGVdVhLehliOBxC8ClGKzOMQLltvKOV9Z9PvQ2Y4hWVgAJWFkesc0pNzb3/wCmp44efyKZeS4fEtGYdaax4elVRgZ2nf04P60NleHd1Mb2kJgyQfNyIjzftVZujUZ43qw5BmItqbbamRjLKDp443rJ4aWg4+Q5vbABlahbiu8afMupSZ3mDHHzVaxuSNimuXbt0hlgKNLPqgbAt+UQOa6auXJfQ3igUjZiG1Qq9oHI9yDS6/0xb0BrcWwSDJ1bgkep29qlsdGUkyo9M5DdFt9otyC2wJc+nE7Vas/sK1pUtCLvlPHl0RP0yNQ9xJFG47DpgwWbQ4iRakatQ3BYenxvVF6gzd3u61CqIhdIBUr3UqSRz2PFMjFvoOU/0r+eo3inXEx2DKfuG80/NLDbppdQsSW3J3JqFsPT+AKyAK2qPwtisSxR2HtxWxgDPLoKw1mmGHQTQVt6Nwr7iKdw0RvI7Hdxls2S4ENVbu9WNIKsSZ3FW3NsObuHEenaqNfydgQyACNj71BJ0z0Mc1VF3yrPPGXS+47n3pLnCeHeV9TMymUG228jTzvMdqk6dy/QRuTPPzU2d4hBdBJgrweIPrweOftWxOlRax1Oty3Ze4pW4/le3ywIgBuNgYnf4pJmmVOr3GDg+IzE24ICKTsonciIpHlHU7jFKUutCiC9wB3uhZJViw4O4HoKveBXDYvEu+tUZQFt2tcbDZ2/1eYso7fPYJxaMlHkijHpmy8LiAwOr8hAhdLt9/pG9C5ZlBttrCyVO3BG3seeK6DnPT4YBQ2i7I3OnSV4mCY/NXt3JUS/btorFnmNQ8p0CS2qNuO1ChfGVcSv2lu4xSzsbYYLDMCVJWCGVANm2iR6mi860atIuBWA1FADp3j6T3AmmeY4kYa/a1MtxAHItcAMRKxyI1kCe2obACkPUmZvfAuW7Wm2eQQFJDBf/KJUcGCTzzTKsa2kqBcLivDLKH1T2PrTe3mF9dFsr5DvIqvZblXiGSxBkAAkkgek+ldGxuizYTURKr962aS6Mg27YnzfO7dm35gSx4qu4dBeJYqSsUyzLEJesnYH0qvpmBtoVXalckKc62kVHN7gW6wHE0vtq5+lSTTbMFDEk81cOlxhRh/OQH7k80Wxyyr8KVa60xFsBNRGnaK9oXN0tePc0HbUYrKwasON7osaXKKtXaVJdqdb9eypHhSxjl8VPaJMn3NRE0AuIqUX61UlSFOMm7YQGoi3eigQ9bh6GrGdINGOKkkEgkESNp2iK0t57dZfCd2KGPKTIBHETQF27QzGhljiw4TkvsMzS+IKE6iDsTqDR6GduPvSp5bk1Oy14qUMYJDHNkPg1o1ijIr3TR8QedAQsVIEooW69Nuu4mOdgbPFbYfGQa1v26DOxpUnRRCKki8ZP1CqrpbcU08Gzc31Df8AaufYd6YWcUQKS8KltGubj2WjFY23aEW9zVNznF+IZqe/fJpXiDRrEonLI5MNyK2qhrjsQBKkhgNAADBtPLkmFAHeT2oHAYxg/wBWguVXXOyAmJ+AD69vahGrZFpfHZRy1RfrGYeCve26rcVGEMqaYb6Z5NtVYx2cetTf4qOItRclodkJ1abiW7niari79lZAQZHlPpVLw2MZUKCNLT2EiRBg9pGxr22lasNgSzUN8kxkSjEQJ0TsN5BHsCGbb3pk+NKWoLCdRIgzzz7b9/Wq8tupVWeT/wDftTfQm7J1ncRhgcyYNzHwK6Ha6ZS/YDuWYketc0w9v0rpnSucA2TbaQQNpqfPDj0PwZeT2xM2TrbBUcCkZyxWuGTAq65lbUWnb0qk2cSGM9gePWo1H7Z0kVHqvAPaubA6TwaQPeYetXrP77XjEbDiq/cyVzIAmjKFOOrKyzVlMnyS5P0H9KyuplVocVuprKyvUR4z7JBU9usrKNCmEJUhrKytQqQPcqIVlZXMOBhrYVlZWGsyt0rKyjQt9m5rY1lZWi32C4ml1zmsrKmyl+AksUZbrysrIG5T27xS+9WVlHMDF2DGt1rKylFIRaoy1WVlOiSz7JhWy1lZTSYe4UfwR80xw7ERB7VlZXn5u2W4ekNsWZw+9V0WwE2AHwKysqV/xKn0CX12ovI1/iCvayiRNLsuX4ZP8q/oK9rKytPQX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0" name="Rectángulo 19"/>
          <p:cNvSpPr/>
          <p:nvPr/>
        </p:nvSpPr>
        <p:spPr>
          <a:xfrm>
            <a:off x="626402" y="6456126"/>
            <a:ext cx="88423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Normatividad: ANSI/ISEA Z89.1:2009  NTC 1523-2012 Motocicleta: DOT218  NTC 4553-2003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346" y="4676581"/>
            <a:ext cx="1485900" cy="1495619"/>
          </a:xfrm>
          <a:prstGeom prst="rect">
            <a:avLst/>
          </a:prstGeom>
        </p:spPr>
      </p:pic>
      <p:grpSp>
        <p:nvGrpSpPr>
          <p:cNvPr id="22" name="Grupo 21"/>
          <p:cNvGrpSpPr/>
          <p:nvPr/>
        </p:nvGrpSpPr>
        <p:grpSpPr>
          <a:xfrm rot="16200000">
            <a:off x="3115646" y="3087801"/>
            <a:ext cx="1635919" cy="489518"/>
            <a:chOff x="3851324" y="2428074"/>
            <a:chExt cx="4149676" cy="565718"/>
          </a:xfrm>
        </p:grpSpPr>
        <p:cxnSp>
          <p:nvCxnSpPr>
            <p:cNvPr id="23" name="Conector recto 22"/>
            <p:cNvCxnSpPr/>
            <p:nvPr/>
          </p:nvCxnSpPr>
          <p:spPr>
            <a:xfrm>
              <a:off x="5948082" y="2428074"/>
              <a:ext cx="0" cy="2828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/>
            <p:cNvCxnSpPr/>
            <p:nvPr/>
          </p:nvCxnSpPr>
          <p:spPr>
            <a:xfrm>
              <a:off x="3855807" y="2710933"/>
              <a:ext cx="414519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/>
            <p:cNvCxnSpPr/>
            <p:nvPr/>
          </p:nvCxnSpPr>
          <p:spPr>
            <a:xfrm>
              <a:off x="3851324" y="2710933"/>
              <a:ext cx="0" cy="2828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/>
            <p:cNvCxnSpPr/>
            <p:nvPr/>
          </p:nvCxnSpPr>
          <p:spPr>
            <a:xfrm>
              <a:off x="8001000" y="2710933"/>
              <a:ext cx="0" cy="2828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uadroTexto 26"/>
          <p:cNvSpPr txBox="1"/>
          <p:nvPr/>
        </p:nvSpPr>
        <p:spPr>
          <a:xfrm>
            <a:off x="2394987" y="5179547"/>
            <a:ext cx="1573495" cy="3830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Motocicletas</a:t>
            </a:r>
            <a:endParaRPr lang="es-CO" b="1" dirty="0"/>
          </a:p>
        </p:txBody>
      </p:sp>
      <p:sp>
        <p:nvSpPr>
          <p:cNvPr id="28" name="CuadroTexto 27"/>
          <p:cNvSpPr txBox="1"/>
          <p:nvPr/>
        </p:nvSpPr>
        <p:spPr>
          <a:xfrm>
            <a:off x="4028523" y="3581400"/>
            <a:ext cx="151715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Tipo 2</a:t>
            </a:r>
            <a:endParaRPr lang="es-CO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796" y="2514600"/>
            <a:ext cx="862250" cy="6684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6911" y="3505200"/>
            <a:ext cx="827713" cy="579678"/>
          </a:xfrm>
          <a:prstGeom prst="rect">
            <a:avLst/>
          </a:prstGeom>
        </p:spPr>
      </p:pic>
      <p:sp>
        <p:nvSpPr>
          <p:cNvPr id="11" name="Cerrar llave 10"/>
          <p:cNvSpPr/>
          <p:nvPr/>
        </p:nvSpPr>
        <p:spPr>
          <a:xfrm>
            <a:off x="5822446" y="2514600"/>
            <a:ext cx="427598" cy="1634558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" name="CuadroTexto 45"/>
          <p:cNvSpPr txBox="1"/>
          <p:nvPr/>
        </p:nvSpPr>
        <p:spPr>
          <a:xfrm>
            <a:off x="6188474" y="2514600"/>
            <a:ext cx="333652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Clase A </a:t>
            </a:r>
            <a:r>
              <a:rPr lang="es-ES" dirty="0" smtClean="0"/>
              <a:t>(uso general)</a:t>
            </a:r>
            <a:endParaRPr lang="es-CO" b="1" dirty="0"/>
          </a:p>
        </p:txBody>
      </p:sp>
      <p:sp>
        <p:nvSpPr>
          <p:cNvPr id="47" name="CuadroTexto 46"/>
          <p:cNvSpPr txBox="1"/>
          <p:nvPr/>
        </p:nvSpPr>
        <p:spPr>
          <a:xfrm>
            <a:off x="6210289" y="2907268"/>
            <a:ext cx="33147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Clase B </a:t>
            </a:r>
            <a:r>
              <a:rPr lang="es-ES" dirty="0" smtClean="0"/>
              <a:t>(Riesgo eléctrico)</a:t>
            </a:r>
            <a:endParaRPr lang="es-CO" b="1" dirty="0"/>
          </a:p>
        </p:txBody>
      </p:sp>
      <p:sp>
        <p:nvSpPr>
          <p:cNvPr id="48" name="CuadroTexto 47"/>
          <p:cNvSpPr txBox="1"/>
          <p:nvPr/>
        </p:nvSpPr>
        <p:spPr>
          <a:xfrm>
            <a:off x="6203446" y="3352800"/>
            <a:ext cx="28544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Clase C </a:t>
            </a:r>
            <a:r>
              <a:rPr lang="es-ES" dirty="0" smtClean="0"/>
              <a:t>(fuertes impactos)</a:t>
            </a:r>
            <a:endParaRPr lang="es-CO" b="1" dirty="0"/>
          </a:p>
        </p:txBody>
      </p:sp>
      <p:sp>
        <p:nvSpPr>
          <p:cNvPr id="49" name="CuadroTexto 48"/>
          <p:cNvSpPr txBox="1"/>
          <p:nvPr/>
        </p:nvSpPr>
        <p:spPr>
          <a:xfrm>
            <a:off x="6208003" y="3745468"/>
            <a:ext cx="251004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Clase D </a:t>
            </a:r>
            <a:r>
              <a:rPr lang="es-ES" dirty="0" smtClean="0"/>
              <a:t>(Fuego)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428294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" descr="data:image/jpeg;base64,/9j/4AAQSkZJRgABAQAAAQABAAD/2wCEAAkGBhAQDxQREBMSEhAUEBEXERgXEhUVFBsbFBQVFhcTFxIaGyYgGBkjHxgVIC8gJycpLCwtGB8xNTMqNSYrLSkBCQoKBQUFDQUFDSkYEhgpKSkpKSkpKSkpKSkpKSkpKSkpKSkpKSkpKSkpKSkpKSkpKSkpKSkpKSkpKSkpKSkpKf/AABEIAN4A4wMBIgACEQEDEQH/xAAcAAEAAwADAQEAAAAAAAAAAAAABQYHAQMEAgj/xABGEAABAwMCAwUFBAYHBwUAAAABAAIDBAUREiEGMUEHEyJRYRQjMnGBUmKRoRUzQnKx0ggkRIKDlMEWkpOis8LxNDVDVGT/xAAUAQEAAAAAAAAAAAAAAAAAAAAA/8QAFBEBAAAAAAAAAAAAAAAAAAAAAP/aAAwDAQACEQMRAD8A3FERAREQEREBERAREQEREBERAREQEREBERAREQEREBERAREQEREBERAREQEUbfOIYKKMPncQXHTGxoL5JHdGRxjdzvl9cKKglu9SNeKagYR4WPa6pnx5u0vYxh9PFhBZ0REBERAREQEREBERAREQEREBERAREQEREBERAREQEREBeS6XJlPE6WTOluMADLnEnDWNb1c4kADqSF61Wbaf0hUCrO9HC5wo2kECR+NLqsg8wPE1npqd1bgOeHuHpDKa+uAdXPBDG51Mp4zygjP2vtP/AGjnorKiICIiAiIgIiICIiAiIgIiICIiAiIgL5fK1uMkDJwMkDJ8h5lfSzbt3thdbW1TMiWkqIpGEHkHuDCcfMsP0QaSijOGb2yto4KphGJYmuOOjsYe36ODh9FG8W3KaidHWhznUjCGVseMgMcdqlvXUwnxDq0n7IQWVFw1wIBG4IyFygIiICIuCUEHxG507mULDgzgmoIOC2BpAkwejnkiMfvOI+FTUUTWNDWgNa0ANAGAABgADoAofhgGVr6x27ql+qP0haSIGj0Lcv8AnI5TaAiKOpb/AE8lVNSNf/WIGxukYQQdMgy1zc/E3cAkcjsgkUREBERAREQEREBERAREQEREBERAULxpbRU22rhOBrppgCTgAhhLST5AgFS807WNL3uDWNBLnEgNAAySSdgAsV7RO1WatinpbOyWSGON/tk7Y8t7stc1wbkeFu58exONtt0HZ/R54pBjlt8hIcCZqcHq12BI0fIgH+87yWvXCnZPHLTvBLZIXNf4Tp0yBzCNWME89uY28wsF7L466sr6CphgIpaKI00soLW5GmVx1ZOSfeDYA9PNfoOR4aC47ADJ+Q3KCs9n90DrTRume0P7tsOXEDU+JzosDJ3cdB25lWhZXMxzOGKd7Qe8dU0s0IxvmWvbLGPweFqiAiIgKE4vmd7N3LCRJUyxwNI5gSnEjh6tjEjv7qm1Xr0NdyoI87M9rnx5mONsI/65P0QT0UYa0NaAGgAADkABgBfaLqqmPMbhG4MkLXBjnN1NDsbOLMjUAemQgzibiCoslzm9udPLa6uQPgmOZBA92S6J3VrOeB5NBAPixO8UcI+3Ohr6Co9nrY4x3EwGqOSNw1CORv7TDnPXGTsVA3q1UFJKyW711VWVhe10MbHPZu12W91RwHYZHMkgrQ7XXd/C2Xu5YtQJ0StDJBuQNTQTjPPHqgpd84ludBZ6morxStqWgMpzAXuBc/DA9wcNiCdWPRWrhenqI6KBtVKZqgRN715ABJO+NueMgZ64z1VS7cqZzrO54GWxVNPJIPuh2k7dRlwV7pKuOVodG4OaWtcMHo4ZacdMhB3IiICIiAiIgIiICIoLizjSjtkQkqpNOrPdsA1SPI5hrfw3OAMjdBNySBoLnEBoGSScAAdSeirFz7T7RTkCSshJPSMmbpnfuw7H1WV8U8Q1VxjEl2lNrtpLTFTtaX1E456gzYuby8bgGDbAJXxw/ZHPANrsIkYDls9wfnUDs1wjdpbjrhuUF0n7eqAktpYKyqdkgaIQAfxOfyXjm454irgRQ232NgO8lScEfISBo/5XLupuAL7O0iouUdHGST3dHEGAZ+80MP5n6rud2GQSnNZX3Cp3BIdMADjzyHIKffaaIO1328Oqng5dR0pLgTjLWeEhrOf2W/NSVt4fuF1hZDSQizWbJDmgnv5mnmXDm7I+0QN+blovDvZzbKBwfTUzGyAfG4ukf8w55On6YVlQQvCnCFLbIDBStcGOfreXPLnF2lrdRJ5bNGwwF4+0CscKT2aI/wBYrXtpovMd7kSSfJket2fQKzKp2iB1Xc5qyQEQUwdTUQcCMuz/AFmcA+ZAjB6hjvNB2X+1B77fRxDEUdRHM8dBFSMywY9ZDCP/AArQuMLlAREQFA1ceLtTOPI0VYweh72ld/AFTyh+ImlndVTQT7PIXSgAlxie0skwBudOWvxzPd4QTCL4gma9rXsIcxzQ5pByCCMgg9QQvtBCWXhCmpZpqhuuWpne50kspD5MHlG12BpYNgAPIZzgKNttRV1N1rWPkLaGnbFC2IMaNb5YRI95k+IY1DGCOY8t7auMIKgOBGUkrZqEFsRbI2rp3ySPimaWO0kB5cGyB2nfYEFwKy7gXgKorIDcqG4spq50sjnQxjEbPGdMTw0+FpwcNLSMEDC/QKz/AIp7MMy+22iT2GvBydO0MmeYewAgE+eCD1B5gPJau02po5xSX6EU7ztHUsB9nkwOp5D5j6hq0eCoZI0PY5r2OALXNILSDyII2IWYv49iLRb+JaTuHvGNbm66WTG3eNe3Og+ozjzC+WdnVXRAVPD1bmJ3i7iZ4kp3g/YeNvTJ3+8g1RVC5cZywXumtzo4+4qYXOZJqd3gcxshLS3lzaPxVepu1yrqZW0VJb3G5ND/AGpksgZDHo2cdecuGdPlzHNeXtIt9fBHT3gRskuFO0MeI9ToIWkzF0gYfFIcPa0k7DGceQa0iwGwdofEpg7wxidtROIIHyQFpZJIAWvAY0AsweuRn5YV57N+0/2tz6O4OiiuMcz4w0DS2TQdJ05ONeQ4aRz2IHNBoqIuCUENxZxXT22ldUVDuQIjYCNb3dGMHmfy5lY1VyTGZtfcoTU3SqJFqoHNcRENXhlkjJGGDo0jfcnqWzDa+K7XGe61RItNqz7NgjTJIxwdqIPxZw042z7seebP2c2OSeaW9VrSKmqGKZhP6qn20NA83AA/L94oPnhDstax/tt1d7bcH+Jxf44o/usadiR54wOgHXQkRAREQEREBERAREQEREBERBwBhcoiAiIgIiIPHdrPBVwuhqY2SxOHia4ZHzB5g+RG4WV3LhS5cPy+0WcyVNASDPSuJe4eZaAMkfeb4h11BbAvLc7lHTQSTzO0xRMc959GjP4+iDNOID+k4IL3ZhmvpXe8jAHePbgd5TSNG5IB2HUE45haRaboypgjmbkCRgOk7OaSN2Oadw5pyCPMLLeBOIW0VuuF6na4RVdfI+CIEFxy8ta0Hlkuc4H0YSrS59n4gZocdU8WctJfDVQk7OBGztjsebchBmHE3ahfKiqc+3CaOkE8kMAZTtkLjEAXastcS7BDscgD6ErvrKll5tdZPPTtprzb9EkkjIzFI8N3y8fEDhrtjyIaRjkrBSdildE58MN2nhoXPc4MZrEh1faw8NJ5ZPXHJcz/ANHqPxGG4VTHPGJC4B2oHmHaS0kehJQX3gC9PrLXS1Em8j4G6yermksc76lpP1VU7YeMXRxNtlES+vqyGFrPiax+x3HwudyHpqPkvDT9k14hj7mG9StgDA1re7eMNG2GjvPD9CrDwN2U01tkNQ97qqsd/wDLIPhyMHQ3JwT1JJONtt8hA3PhVsNLarC3cTTd7W6TgOZAO9myfJz3NA/datVa0AAAYAGAOnyVD4qvEdvvFPWVYeKV9I6mZIG6mRyPmD3GTfLQWhgBA+15FXxrgRkbjog5REQEREBERAREQEREBERAREQEREBERAREQdFbWxwxvllcGRsaXPcTgAAZJKyGsuU3E07mtd7PYKaRrp5HeB0pYA4tJJ2HX7oIJ3wFdO1u01FVZ54aZpfIe6dpHxOayRrnBo6nAzjrjCyjjS6G4WSndbfdUtK3TX0jD4mHLdErwN5I8gnUepyd84C22GNl9uDHRN7uy2x7RTsDdLZpgNnafst2OD0I+2cW7jHs5p68idjn0tcwe6qIiWvHkH4I1j6gjoVx2WV1FJaoG0J93GwNkafjbJjU/Xtu4kk55HOysd2usVLBJUTO0xRMc95xnYeQ6nphBmg4rv1oDWXClFwpwdLZ4D7045am43OATu0fMrvb/SEtenJjqw/7HdMznyzrwrfDxvSeww1s7jTRT6O6Eo94S8+EBjc5JG+2djlTphbnOkZ+Q/FBltP26mZwZT2ytleRyGP9Gnb1XoHa1XhxY+x1wcBnDdT+fLfusea01EGav7TopWOhutrraane3DjJTuliIP2/CCPoDyUTFc2gM/2dukbg2QD2Oqk93pORiJ0wEgA28IJ9D0OwKs8Rdm9srwTPTsEhH6xg7uUeupvP6goKwztaqKJ4ivdDJS9BPEDJA4+nPp5OcfQK5WPjW31oBpqmKQn9nVpk+sbsO/JZxV9l94t4JtlaamEnemqMaXNxjSWvJjftt+wqZxFTxxkfpWyyUbsbz0btDc+YYdUXLfGQc9RlB+lUX5wsnGVVS6f0bdWVMe39XrWmJwxyYHvJYB+7K35LQ+HO2PVVMorpTOoqlxAa4n3RLj4ee7Q7bBy4eqDTF1U1SyRgew6mkbH8sY6Hpjou1Vrg6oPeV8O5ZDcZgw9Pesjnc0fJ8j/xQWVERAREQEREBERAREQEREBERAWRdpPCUlunde7bhpH/AK6E/q5GOIDiWdQf2h/eG4K11fMkYcC1wBaQQQRkEHmCOoQfm213c2uZl2tYc+2zENq6fUSYndYJD0AJJjkxuNvPNu7QO0mC60MdBbC+WprZWMezQWuY0ODiHZ2ySByJGA45UxfezqWgnfcLM0OLs+1UTsdzMx2dTWN5AjJIafpj4TH8E3WUVDu44d9lkLXd5Ljuw06TsO8jb4SdtLSgtEXADv0hRSyPElJQ0DIqdhJz3zSG98WYx8AG+c5aPJQl2pKxrnVt6ubqCma9whp6WQt2z4Q6QDMjiOgBPq3krhYOMGVNt9vkY6BrWSulYSHOb3OoSDby0nmAfMBUngDho3h/6ZunvS+R4ooDvDGxjiAdB57g4B22yckjAT1p7W6WpJ7imuEkbce8bSOew5cBzaSeueSvK+WMAAAAAHIDYfgvpAREQFw5oIwRkHmOi5UbxDxDBQUz6mpfojYPq4n4WNHVxQUvtQ7OrbNQ1FSY46aeKFz2ysAZksBIY9owHavh89xjyWTyV7ZuF2RznXUR3IMo9R94Iywagwk5MedQ22BwOitE/t3EbTV10jbfZIXOdz3dpGNQJA7w9NR2ByGgnK7K6CGvLK+NrYLPa2OFEHtLe+fHpOnnqw6QMaOpw7qUGkXG8zUFup4z7+4yRwwQtznvJtADnH7jcFzj5D1URW08lLHS2mllea6pmE9XMCQ8MbIJKmpcRy1uGgDqDjovfwVRy1bxdqwASyx4pItyIIXb43AzI/Yud5YHopy0cOsgmnqHOMtTUOBkeQBhjdo4WN/ZY0fickoJZERAREQEREBERAREQEREBERAXXT1DJGh8bmvYeTmkEH5ELsVMpK39E1Dqefw2+eZz6SY/BE+V2p9NK79gFxc5jjt4i3OyC5ogKIPHdrcKimmgOwlhljP+I0tJ/NU7szorpRRi31lPGYIdfdVDJmlpaSSGd3jUTkncgYH531EBERARFjXa52mV1JXNoKZ8dKwsic6c+N2Hnc4wdDRg8ml22RzCDRuLONqS2xGSoeNZ2jiaQZXnoGs/wBTsFms1LUXV4ud8IorRC7VFTPLgX4BwS3Ykk+mXDYAA5Ufba+3UE7XUveX29ygEyZLo2ucMlzXYPLYZ3IGclvJW63dmNRW1Day/TCoe3eOmZtTs9D9r1A543LggjKK1ScSSMeQ6lsNO4Np4W4a6Yx7EkNPgaMY9Bs3fJGkt4epI+5xE0NgDW07dzGw50hzY+QfvjXjO/PmpKGFrGhjGhrGgBoAAaANgABsAvtAREQEREBERAREQEREBERAREQEREBddRTMkYWSNa9jgQ5rgHNIPMFp2IXYiCuM4N7najqqmlZ0jDmTQj92OZrtA9GkBeu02mqjfqqKySo54b3MMTNxzIa3UT/e+imEQEREBERAK/OvEdsdaTcKOtb3nt8ZdSVhbrcSx2vunuO7c4AOORIPIgj9FLw3ix09ZEYamJksZ5hw/MHm0+oIKDNewniG3PphTRxxw17We+8IDpg0nEgfzdz3HT5LWF+f+NOxeqt8hrbS+R7I3awxpIqI/VhH6wD/AHsdDuVoPZb2lsuUIhqHNZXx7PacNMgA/Wtb5/aaOR9Cgv6IiAiIgIiICIiAiIgIiICIiAiIgIiIC4yq52jxTutNX7PI+KVsDntcxxa7EeHuaHDcZa1w+qzDgrhOzVFDDUVNwkZUvjd3wNcyIg6iNOgnIG3159UG55Xy6QDmQPmcLJ5eD+HWDJubx0/9zafPyK6GcO8Ig+OrZKRz110hzjzw4BBqVRfqWMZkqIGD70zG/wASuiPi23u+GspT8qiI/wDcs/htHBrNw6iPXxVD3fkXn8F81Fy4NadJbRE/dgkcPxazCDRBxRQkZ9qpseftEWPx1Lyz8eWtnxV1IP8AHjP5ArNmXbg7JLaYPPkKWod+RGF7qPiPh9viitMxHQi1hwPTYnPkgs1Z2wWaI49qEh8oo5JPza3H5rys7ZaFxwyC4PGebaN5Hz55/JdVHxzp2obLXaT19mjp2n6kru/TfEcx91b6SmaeRqKkyOG/Mtj/AIIPodrdOf7FdOv9id/MvG2htd/kkcIamjr6V0Zc/R7PUs1gmNxIyHA4yM7j0yvQbDxI/wATrlSRH7LKQOYPk5+69fAHBtXQzVk9ZOyomqpIiXMaW7Rh43bgAfFyHkgt1JE5sbGveZHtY0OeQGlxAwXFo2GeeAu1EQEREBERAREQEREBERAREQEREBERB8TwNe1zHta9jmlrmuALSCMFpadiD5KBb2eWkf2Gk/4DD/orCiCEHA9sHKho9v8A80X8q7Rwlbxyo6X/AC8X8qlkQRH+yFu/+nSf5aL+Veuls9PF+qhhj/diY3+AXsRBwGAchhco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4" name="AutoShape 4" descr="data:image/jpeg;base64,/9j/4AAQSkZJRgABAQAAAQABAAD/2wCEAAkGBhQQERUTExIUFBIVGBsVFxcVFxcUFRUYGBYXFRgXGRgYGyceFxklHRggHzAhIycpLy0sGh49NTAqNSYrLSkBCQoKDAwMDg4MDSkYEhgpKSkpKSkpKSkpKSkpKSkpKSkpKSkpKSkpKSkpKSkpKSkpKSkpKSkpKSkpKSkpKSkpKf/AABEIALMBGQMBIgACEQEDEQH/xAAbAAEAAwEBAQEAAAAAAAAAAAAAAwQFBgIBB//EAE0QAAICAQMCAwUDBggMBAcAAAECAxEEABIhBTETIkEGFDJRYSNCcTNSgZGU1BUWNFRicpKxByRTVXOhsrPR0tPwQ5PBwiU1dIKio6T/xAAUAQEAAAAAAAAAAAAAAAAAAAAA/8QAFBEBAAAAAAAAAAAAAAAAAAAAAP/aAAwDAQACEQMRAD8A/cdNNNA0000DTTTQNNNNA0000DTTTQNNNNA0000DTTTQNNNNA0000DTTTQNNNNA0000DTTTQNNNNA0000DTTTQedvN89q78enp+jXrTTQNNNNBn9Z6t7ugIQySuwSKNeDI5BIF/dUAFmb7qqx5qtYWdCsC+P1PPKbmAVY5JMTHQ7Sdg2MHkPBJLsb+QoDV7GjMvUpmdfLjwxpETRAaUu8xHFhqSIHntXzOs/2h6dNkS58KLxL04RRsRtUyu2Wu3fXpakj0u/XQRP7RdKABOeAGFj/HJ+RZWx9p2sEfo1qJDhkMRO5CSCBqypztlLKgjP2vDFmUV/SHz1he0fs9mNliaASlDjRRN4OUuMd8bzsdwaJ94qQUeK83e9Rt7DZAkMsZjVpM9ZplJ4kgTLjyEewPyybCBf3WYfm0HXfxei+c/7Rkf9TT+L0Xzn/aMj/qa09NBmfxei+c/7Rkf9TUU/sxG3wy5UbAEBkyZ+LFXtZyjEem5TWtjTQYeFnS48iQZLeIHsRZAUKJGFnw5VUUkm0WCPK1NQU0p3NZXtRhtLiTKgPihC8VUCJU+0iILcAh1U88fPV3p+T4sUclVvRXrvW5Qa/wBegsayOr9eMbiCCPx8pgGEe7YqIWK+LLJR2JYPYFmo7VNGtfXNez2QFx5851dmmMk/CHxDDHuECKtbifCUHbzbO1fFoPrdP6l3Odip6kDDZgv03HJBIHzIGvg6d1H/ADhjfP8AkR/etc4/Uvf8SJ/DGaIch5cnHjYZClZI8hoYS5HhzNGZItyoW27exoAxdBjlxJUyThZHgj3yFYY41MmOHyYpY4ygYAJUbEFCV8y0aI0HTe59Q/zli/sZ/ete/wCC+pf5wx/2I/vWvzzA9lZoZYhNiWVgxUs4MecAyR04EpkHhUeDV/P01+z6Dm/4L6l/nDH/AGI/vWvRzcrDXfklMmG7eSGJopIlruYdz+Ig7kq24fmtXHRaaDI67MXxGkhmKDasiyJTeQEOSLIBBS+5rnV3pWWZoI5DVuisa7WQCav0vWF0aZcb32B/JBjt4qWL2wSx+KaXklBIJQP6pAHl1S6A+SMT4vAxyu5JZyJJkQonwRixRO513ta7lXw6G0Be6d11kysiOd1WEbmjZyiFdm0yK3PCgSIQT93n1oaEftZhsLXMxiPmJoiP9rXL4XRYsXKXLyY/NkRSIzT1LJcVSpuaqEjRq7sq0o8NVUUlno8JRi47yshDuTIYx33NQjhUdr+GMAVbc92Og5fG9rXkxJoo8kvkxzbFnVTKpQ5NDcUjKhljHmFHylSD5hXb9H6rHlQpNGwZHF8XwexBsAgg8cj01UeIxJsDHx53NuKuyPM4B9ERaAo/CoN8689KkRMrJgUjd9nPQ9A6eFz9bhv8Cvz0GzpppoGmmmgpTdLDCt8w5B8srqeFC9we3F/jzqH+AV/yuR/58v8AzavF2IFKBY+8eQfTgXf69elQgkliQaocUtfLizf1Ogz/AOAV/wArkf8Any/82rfuQ/Of+23/AB1Y00DTTTQNNNNBmdO/lGT/AFo/90uuc9r+qBckx5Gc+DjjHEsciOkRkm3yK4tgfEKKEIjHfebDcbei6c3+MZI9d0fHr+SH/D/VrSZAe4B/HnQfnnVvasxxZsXvRGU0kHuqn7OeRZMfEFxREBjukMnCjg7hxWsz+MG6Wcz9SkxzGkrwKJkTxHXqHUYwBG4PjUsUa7aPAAo3r9WMYu6F/OudfPBXvtF/gPnf9+g/OY/bHKObA0iSpCvu+NkBVuBZp4t0m5rJV1llgQDmvPZ5NZvRfaWUYsMmLmvmZUmJLLkRNImR4MiYrSI21RcR8bam0nneRRIBX9Z8MVVCv+zokQHYAfgK0H5unWm8UJi575UBkxGeRpYnKPJmrG8W9QoXfFdxelCgt0f0ka+eGPkO99vX5/jr1oIsn4G/qn+7VboP8lg/0Uf+wurWT8Df1T/dqr0H+Swf6KP/AGF0F065o9QbH6N4yVviwvEWxY3Jj71seosa6U6yehYyy4EEbqGR8eNGU8hlaJQQR6gg1oOZfruViPHA8kUpm8CQOsPgmMPm4uNIjKHYHcs5Knggq3f08n2lzPcnz/Hx1R8fImjx2jIdGjid0CvvuVl2+cED71V211OB7J4kClYsaGNWZHIVALaNg8ZJ7nawDD5HXz+KOHvkk91h8SZWWRti26yCnB4+96/P10HJfxiz0gdj4hkLxonjYsWM9NvLeCjZFZEvlHkLLxdbjwZG9p858WGSJ4nk8R4CggkEksyuVWKRGYLigKrGR9zVXlvi+kg9iMFI5I1xIRHLt3rsG19htbH0JsfLV/H6JBGkcaQokcJ3RqqhVRqYWAPXzH9Z0Fwa+6aaDm8aEP1PNVgGVsXEBBFggvnAgg9wRp7PoZUWNj5MRvAINXJJENod1HwrW1wpHcqewUmTA/8AmuX/APTYn+8ztQyQOubLBHcaZCrkNItA2lQyhbJpyBFyBwCxsNtsKvtZKJ0E1DwMOaKffYpykmyYA0aRIy4PHmJIsbWvcDCefhgY8c81zcxFUfTyK315f0KcwdSgWZGwolAQoY5SBtWGJ0K0vFGQg8L6A2fQNS6I1YsGKpHi+aOQljuKwyeFPL2Uku3qKoyg81oL6Tr58x6KKpWKqY+Hdllru0jAUAeQsfqTqquM0WTjzPQknEkUu0tt3siSoO9EKICgJHO49ixB0NoeURCP7KAKxJDBd9HYq8gHaPMburSueRke0TCRROCJBFNEsCqVszLkKklFuNxoxc1QEnIDEgOm94Xfssb63V67bq/wsagOcrRhuaLeGfMqlSX8M87hRDcUDd9hfGocmf8AxiIKxun3JR8y+Tz/AC8pI5v1YCzeqmZlbYMjbsJVyIhtWjKdjIKB8zeK3c0dx+l6DaMYNWAa5F8kGiLH1okfpOvWomjJvzUL4oC621Ru/Xm+PT62OMp5Iv15JPNqex4HKg/StB4bNFWgMh9AlEE+bjcfKOVI5PevmNWNfAK190DTTTQNNNNA0000HPzj3bP8VgoiykSEvdFZomkMSmzVOsjKOB5kUclxroNQZuDHPG0cqLJGwplYBlI78g/r1ie6Z2MaheLKh+6uS7RTIAAK8ZI38UcXbLu+bN30HRaa5/3/AKl/MsT9tk/c9Pf+pfzLE/bZP3PQdBprn/f+pfzLE/bZP3PT3/qX8yxP22T9z0HQaax+hdeM+L7xMqQAGTd5yyKsbuhfe6J5fIWsqONU4Oq52Qu6HGhhjb8m+RJIZCt0GbHSMbbHmCmQHtdG6CT20yrxzjIQZ8u4I19QHG2SUj1SNCXP4AWCw1uQQhFVVFKoCgfIAUB+rVHpfRvCZpHkaadwA8jcCl+7HGPLEl80OT94sedaWgaw/ZFtkJx2YmTGdoiGNtsDEwMTQvdCUPAq7Hprc1jdU6IxlGTjuseSFCNvDNHNGNzCN1DCqZrDjlbPxAlSGzprFg9oHV1TJx2xy7bFfeksLOa2qHUhlLEkLvRbIA7kKdHqOaIYnlKs4RS5VAC5CiztBIs16XoLOmsmPrbsAy4k7KQCCHxSCDyCCMjka9fwvL/M8j+1i/vGg1NNZf8AC8v8zyP7WL+8aozx5eZ5GX3OA2HIdXynFkbU2XHCCOd+5mokAKfMA9ezR8WfLyQQySSLDE1DmOBdhojuvjNLV/X0I1H7YZHuxhywdqxF0lcqXCRSpZYqiF2qSOM0Ct+pA1v4uKsSLGihURQqqOwVRQA/QNS6Dl/f5kRVx4VjV2tWlIkkm3ecusaNXmuy7uNvcqe2sjqCnppeWPJefOn2s+NsWYS0SNyxQqskaqG5kUEUtlXY89Dl+x0RJaGSXEZuH92ZUDiySNrKypZNlkCsfnqrh4T9OkRR4b4sz7GIiWOaKR/gZ2jAWVWYBLKhtzqSSLoKUfWsmLHjjGGy5MxPleSMuzlt80gCbtqjddvtCkqCBwDo9C6dks8cmTHDDHCm2GCKRpdhPluQlQpdUG0FePO/z1N1PIUZ2JUyhqljaK13sHQSBquwAYPl69+Od7QeRGLJrkgA/gLr+86JEF4AAFk8CuSSSfxJJP6detNA0000DTTTQNNNNA0000DTTTQNNNNBBnZqQRtLI21EBZjyaAF9hyT9BydZKNl5SFgwxEb4LTxJ6s+Zg/kjJFeQqxHqQbA+9cCyz40LE7Vb3lx2Wovye83X5VlYA9zH/ROppPavEVinvMRcXaI4kcbfiGxLbj8NBDFhZkCEjIXKYG9ssaQluPhDxABfxKHv+r7m+0YXDmnrbJErAxsV3LMBSxHzAElitcgMHUg0wOs3M/wmYsZAAmtvg3wyxBjYG0B0Ds1keVUZiLIU1rnsjqX8I5CwRHwRmLDPvXxRcUBdmljMkMdyHdEFJDLS2fhpg6HBwVyQmIqq/T8VUjdiOJ5oaAiCjjw0Kgt3Bal+6411uoMLCSGNY41CogpVHYDU+gaaaaBpppoIczDSaNo5FDxuCrKRYIPBB1i9MynxXGLkOXViRjTtZ8Re4hkY/wDjqOxP5RRdlg9dBqt1LpyZETRSDcjd+SDYIYEEchgQCCOxA0GX7OAQNLh7aWEh4ewHgSliigA9kYNHVDhV73rd1wWZ1CTDliOVJ54CQs+2/esRhcweqCyxBBMwHcREqKLAd5eg+6rY/UopGZEljdkNOqurMh54YA2p4Pf5HWVFedI53MMSNjGFW1GQ67llLnu0QbyBRVlHvcpANp/ZfEK7fdYAKoVGi16CioBX9Gg1NNYHTTJjZJx5JjLDKGkxzIblQpXiQsx5lADBlY21B9xNAnZy8xIUMkjqiL3Z2CqLNC2YgDk1oJtZHtExqFFFl8iEfgEcTMf1Rn/vkS9D9o4M1N+PIHHBIIZHUMLXcjAMoI5BI5HIsag9pMjwvd5CLVcmNW5Arxd0APPfzSrwOdBgdXwTHnIro+TBP4kvhLRKlUiBdw52uFNbSGVhuAUEKKk9nPaCZRT2+MmS+JukBGTHyBE0p3sJBuYRX8RtGY2Xrb6r0mRp48mBoxIkckJEocqVlMb2CrCiGiU9jYsWO4p9W6acfpmSpPjSeFPMTQTfKweawOdoDkBbJIAXkkXoN98tV3kmgg3N/Vom6HNcH9R16GQvlG4W3KjsTxZoaqxsolLEorlIwwvz8tJsB+llgPmb1liQBcFYnaRVINkkM8a4kg3G6tjuQ0fU/TgN+RyCKW77mwAB/ef++2vARzRLAepCi/QcWe4u+aHFdvV4rE8JQBq2IFilNgC/mRzXI+XOvZjJuye4Iriqrj68j/XoI22xgsb+p8zE2TQA5J5NAD8Br7jZG8XtZR6bhtJ5IursdvUDvr3FCFFD/wBST9STyT9Tr2ToGmsSD2iaWdEjhJgfcPFZtpbYDbJHttogQF3kqCZE27gb1t6BpppoGmmmgaawT1+TIsYUayKDt8eUlIPWzHQLz1x8NI18Pwap9Wg6jGC65kOwG2CYbPIq9vKvjnfXc+tdgTwQxv8ACbiVNDN4cZtTGWchFoMr/atXmUCyqlgPNJfxWN/2J6MkMTTL4JabbzBH4MapGNiRrHZ2AeZit8O76qRQGbJijyWeVEJIRxEVXIjCyKzNGq+KpRwyeUbShJG4rttYJ9xhZwwmxt0krsGVTESzPIRuoMl2xtrDFqsEBQ9e02EiSR5bNJti4dY0RtygM1sdhlpeSAh4JvgbmD2D6TFBhxGOJEtAA4Xa8kYJMbtY3AspDbT8JYj01k9W6bj9TzsSRXaTw1ZpInVjEsTIylZIXUCOSQuB56JVDQ4JHc6BpppoGmmmgaaaaBpppoKPWujx5cLQyi0YdxW5T6MpI4YHkHXPnD6jj9PWCFo5ciIiIStSF4QKWRQ25VlAKjz2LVjR4B67VXqcLvDIsZpypCm65rtfdb7WORd6D84xfbXIx4Mdt2NDilzAzZKzu6Mgb45UpHdiv3AVFnlgOelbPzoRumRnAUEnGVMldxDD4CI5CAa+EG79KJ1QysPGk6aV91ii8WRYJD4CxqJXrGadAqkMBvNOCRtvzVepsH2uXFgWImLI8MRxRPBNBskG1EVnDSXEdx5ADAAXZ7AJMTqXvuZFH4m8QRSyyNGkmO0cjHwI1eOS3jJRpCPNfkuq23l5Xs00RMWWMzLVifAzUYyy44NFVeEHgrtFyKjB7pgAaPadF6e0UZMjBppGMkhF7dzcBVvkIqgIO1hbPJOvqptUxTVJGwre4QKQxCCN7bzsbq9oBv59w4jo/th4SSZWU3iZMcSLPBjwuJIo1kJMmR5mVWCs0gU7aG8Cz273Jxo8qEq4DxSL2+YPII9QfUHuDXrri8vpkWEMub+DY32u0sdrEIYo4cSBdwJW41OwjaisbU8ca2PZPquTM8njoyxkI6bkEYjLcGJWViJkoBg458xBA4ACz7zlYwVDA2YqivEjeJJmqgu+ORkQtXdg4BonaLC6gfCyM/aMiJcfGDbmhLLLLNtIKLKVuNUvlkBa9oG6iQd7Mh3oRW71AsrZUhl5HIFga9Y8m5VbjkA8HcORfB9R9dBmdRjEEc0rFnaQqKWlYgkRxxKWsKCW7n1dzxfGh7mviCTncqlF+SgkE0PmaH6h9dQ9QmIaJB9+Tn4bCqjSXTA2CVC8cjdditWcicIjMeygk/o0FLqWSxdIIyQ7+ZmAvw41I3NdUGPwrfqSaIRhrR1n9Jx2oyyCppKLA1aLZKRcGvKGo13O4+upOqTyrH9jGJJCQo3EKi399zd7R3pbJ7DvYD71LqAgTdskkJIVUjXc7Mew9Ao4+JiAPUjVXofUpZjMJo1jeOQJSNvFGKKQeYgW3n54A+V9z79nZ3fFieR/EkZAWbaFDH5hV4A+n9+sbpiZEjTrEnuyHIkaSZ0HiSU5QeEhFNaIv2r2OwCtVgLXUOqRx5luWLRwlURAzvK0rb3CxryzKsCm6NB+4HfZ97P+Sk//AB/5tfJYoo2adhGjbQrSkKp2KSQGc/dBJ4Jrk6fwjF/lY/7a/wDHQWdNNZ/XOpnHiLIviSsRHEl1vkbhQT6L95j6KrH00HvqvVVx1BYMzsdkcaAGSVyCQiAkC6BJJICgEkgAkZc3RsnK2+8TCKItb48PZk2kCN5uGa2NttCgjj5lp8XpTwo0zkZGYEa3a0BvzeHGORDHwBwOdoLbjzqp0v2sbPTdhQnwja+PONkW4AhgifHLtbg/CpIan40HSKoAoCgOAB6aqxZsU++NWWShTgeZRuHwkji6N13og9iNcwnRYvOubDkZMjEb2PizQS1TBkhRjHEt8bNoI287uHbYixm8JYsSNcWHuW8MRlAXO4Rw0Kc8nc1AblNPyNBmZjhMyJx5Y1njxqAJBIxcojt2806r9NnJ+Wb1SB5pYcLeyRCQEiNxulZXGQ7b1pgkajaRtH2kkdmq3dk3R4jD4O2o+/HBDbt4cMOQ+/z7u+7m751ldL6eoklnARREHghZrYqqsTPI7MbJaYNuN8iMG/Neg0uhZbywgyABw8kbUbBMUrxbu3G7Zur0vWhrJ9k4QuFBwAWjWRqFW8o8WRq9CXdm/TrW0DTTTQNNNNA0000DTTTQNZOZ19fEMEIMuQCFIVWKRFl3qZmHCLRBq7IIoc6tdXzjDEzqu9+FRL273YhEUn7oLEWfQWfTXO+yQ2ZmXArFo4Uh3Hde/IkbImnkIu1Y71FegVQOAAArp7ARiVDNJLO7yNMwto4Im5ZjDGg+zt243MTySWJVddBmeyuLMpWWBZQe/iW7fhuYlgv0Brk8c69r5s1r+5Au36eJI+/8b8JO/wCb9TenoOdy8VoG2Ysspm2j7ORjkRKPMFeQSyBkW7A2uCdpoNtNXOk9T95WSKeHwpU8skTFZFKtuCurDh42ANfUMCLB1P0uABpZNyuXkNlTuoJUYT6FdpBHoxb1J1S6tjEZeM6nbv3wuVNMQF8dPuncB4TLR9JD68gPnVunF8eXFklKxTKYklBYyoXBUKxIo/IMzW1gGz5mw/aXDyZ8xMbxImheGaZYqeFQYnx0iZpUJferSlwRxaLSggOOsyMpdxjlSkbgMfNG4NKVY1SsSao97FEmwM7qGJHELyAkuPW3fIC8kYLK3hk7SZIyyL3N2FvddgLPReuRTl4lk3yQ0rnjzcfGpBIZSbHB4IYGiCNT9KkP2iMbaORh8RbysfETuSb2sBz6g1xWs32P9l1woI13MzBNvLFlWzuYICqlVJ521x2Fa0zGVyA3mKyJtI5KqyEspoChYZgSSPhUc8UEha5gA/woSUoH4iArX3FbHFetn5a8SVK+wi1jKsbqi4p0Fd+OHvjnbR4I1JBAQ7s1eYgLVWECigTtB+IsaJPxHnmh9wsYxoAWLt3ZjwWY9zQ7fQegoemgi6lDK6hYnEZLDc9BmVOS2wEFS54A3WBZNNW05nsz1BfCig3ySSiPezMWkIG6gZJD2ZvQHk01Cl41ZeoIkgR3jUsBsBcB3NkEBSO3bkE3Z4Fc1MGKDGuLHjWzJukWOrVnpmeU3wSCD5jZFVfGgh9nfZoYqRb3MsscQhDVsREAW1jjXyopKg+rGhZIAAut1EvxCoejRYkrGvzpqO8j5L+kjUMs6xoRlSRnxbAj2jaRVGNFNtKeflyT2F1r2MqWQMIo/DAIAeYcEeaysatu4oCm2XfHbkJkwASrSVJIo70QoN3aoSQp+R5NDudW9VMTBKUzyPJJt2lidq+l1GtIOR3q/rq3oGuP617W4sOeBPMqrjRFj8b7ZZTQ3bUIQrGp5LA1N2o3rri41k+ygX3VQgG0NIu4ChKVldTL9fEI33ze7ue+gyes+0ceVG8cB8aE7Y3kjcbJZJCuzGR1u9wa3db2IT6m16DofTvd8eKI7SyIAxUbVZ6t2AJJFtZ5PrrlejwRt1fKdUEcS7AvlpZspUfxpQQa3JHN4Z48248nbx228fPQetNed4+eqPW+rjGhaTaXfhY41rdJIxCogv5kjn0FnsNBS9q+vNjxhIQr5UpCxqx8qguqNK/N+Gm8XXclR97Vfq2EMPps6GZyAkhMj7Q7NIWJsooALO/cAG27jVfqXTCscImcuZpkXKmT7NqO9okQgFki8YxoACCA17txZjL7UdDgixZJEDRugDxtHbN4isrRLtJp7cKNrcHjtwQHTqtCvQca+68x3QvvXP469aBpppoGmmmgaaaaBppr4ToMnLjEuXEhoiFTPV/fa4ozXqK8Xv67a7cQdCwgmXnOBQaSMUO1iFHYgelmQk/MknvdydGm8bIyZgyslxwoVogiNDIx3BjfmmK9hW3UfT8lR1HJiBPmihl5JovckT7QeOFSK6/OW9BbnULlxsLuSN0PPlIRkdSR6kWwH9c609UMor7xDYO7bJtPoOEu+fw9DqTquU0UMki+HuRSw8V/CjFC7d9p2qByTWgzPZeUl8xKULHluF21zvihmJNH4i0jfL688n17QTXNiRK+yR5HZTt3fBjy3YPFeYCuDRNV3Gb/AIPZnf315F2u2YxI2uo/k+MAQH820gWD6g2OCNWva7B8SXCId438dkEkZAdA+LkXW61Nsq91bt29QF6bMZAUyYg0RFGRAXjIIphJGbaMd+fMtdyO2qmRgFdksBWeBR5YLtbYlWdJObpWICN5fqvpndO6SpypcbNJyyqiWGTIKtcbWjL4SosaMpFb1FkNzXA0w8qOB3GGBOGh8SJkZpQv2ghIkKn7RLG8ElpCEmC3QGg0OkwujGKPbuSjK773AL+cQRW3ColcdgCnFk61cpZyR4bRAVzvR2N+tU441iNlRmNcesra1mZ/dspC9m38wjBVnY2SOw3fDwdeOt42Cg8NYsZJHO3d4Uf2Q53OTt4Io182ofMgNpfeVBJ8BzXlUb4hdju3n4q/u/LWf0/ruTOhZMaG1Ygq2RIrVwyn+TfeRlcA+jC6NgGzoclRiY8iyLQWbY24xw12bmwXA2Akg8sR8OruaPDyIGXjxGMLD0KiKWVf0gpQ+jNoPM3VpIxumxysQrcwcSbRfxFQL2g8k+gs+mr2XCzrSSGOzywAZq+S7uAe3JB9ePUWNc/J08hGXaXVJ1RKIc+DK0XiowN/Zjc42nsqLVbVIDZhwkUhgo3AFdx8z7SdxG4+Ygnnv31Pqr0wMIUD3vCgG7uwK5skk/pOrWgaaaaDJz/ZmCRHCwQLIysA/gxsVYg03I5IJvWFH7VLBDDjyxy4TUsdlTsjCkp5ZWjaJ+Apqzw558pOr3WcjMZx4EUqoLBp8VLN/Fb+JYr0pa5u78sUHvZQrLHlWbB2tgOCDXfcq89xVVz6+gZPQc+KZJMibBeRpmEi1iNIzChGKYxha2Irc1yWocgDVzYIVUPF02GVTxRjWKQHm7jeIMBx3PzGvue+ZIaWOVVHaliD9q8zJnKG/sjWPF7Mz7i0kcjMWJ4hxKo/PflOWP1J50FxXUkf/B4x9dsXH/69W818KHb4mHCm4ErujgU8MV+9XoAePzhqCHpLA22EGHPHu+EvoQDfj+h5/RrUHTMiRAvjtCoAICxxqVAsBLSQjgAduOR9aDhsXPhfKikfCjsPuUIuM8OMiSbjLUDtLJLsAO9lAQngC211HtX1+J8CSyokkA8FBMqO+6UrjyBiRtVige+wAbmgTq31X2RbKKGaYNssAeGVVlbbuR1WQCSM7VtGBB2ixrNg/wAHCY7GWGUpIFI3Ilykd9od3Lc9q3VoNBfa7dyHwlHoHy0D19QisoP4MdZub1JZSBv6Wq2zMXn8a2PIIAKVZJvv37fO1iLkx3T5b3X5SKN6q+1y8d9fZcIvyw6iHN2Y32LZa7CGVgvHFDjk8dqDFyc+KNoCEwZ0dh4qoY43iSuTZyWDMCewu6POtvBmwZ3CR46sx/N8NqFgbjtckDnvr4+D5WCp1HcTYLSyMFH5oC5C2PqbPPc6+YnRZJCVZ8hRXPi+KyHt5SpyWDfgRXfQesCfp8pmHgrGISu8yqI1pxakEmqP1o8qaplJkyH6chYGNSVFmkYr60N9bAx2kAFueK7jVjJwIIW8wnJIIXwopPs0LXtV8aMFaN92uibJvXrDzMaHlIZw3PmONls53Hcbdoyxs88nQYmZ1DFUqFwV824qZmjgVgtAOu9vMhJHPeuQDrzjQvt3LJ0yGvLIyMZQoYigLIBPBokizVjgg7mbkYkxDS40kjDsWw8hiO/YmGx3P6zqv4WD/NH/AGPI/wCloKh6dHKR4vVncI29RFLDBQAa1bwgNygG+wPlHPGp26L09XYyTK5baxWXIJQ93UmMuEa912wNg/LVqDoeFkcDGK7SG80M0F88csq7h8xyPmNW5vZPEcEHHjo/mjaf0FaI0GF0bqEPTvGhG1ojIZYmWWJmZZQH2tvkDAgmgSeV2m++ouhPF7/D4I2IYMi1Mq5DOxlx33OyyOFbvRLEsBXG0DW5P7FYjtu8Eqdu0+HJLECO9ERuAfxr5fLXNe03sbgLLixCN1kmm2gxySl1Ailcsu5yqjyBWNHys3zvQdfmr/jEDcBQJASSByQpAAJsnynt8jqHqWE08yAyBcdQWIVqd5OQvpwFvcCGsNRqwpGR1P2WWFEZX3DxYlKvDiURJLHE3bHsGmv9Hp31pJ7G44ogMCOQRtBH4HboMz2fKYXUMnDLBVyKy8cHjdY8OaMGuWUqh73tdePKTrczvaKKJxECZZz2iipn7A23IWMUe7lR9dU+oew+NkAiZWlur8Qh7rtZYG9Q9Aw4oooYgEWJXmgVAq07QyMsbml5kCQE7uOb+lBWPsW+T4j5eTIJJqEkeOUWIRAttg3GPxGTnzGxuN8AGtaWD7LDHXbDPJEp5IjjxEBIAUcDH9FAH4AD01J0zCV55MnbGLHhxlQu4rYLuXX4tzAULNBFPBYjWwToMTp+GcmINJNN8TVsfwQyq+1TcQUkEIGsGjuNeUgDQTpMQKtttlFBmZnbj5sxJP6dQezP8jxv9BF/u11dlzEQEs6KF5JLAAD5kk8aCjP0qOGpYolRo7NRqq7lat6mhze0EfVF+Wq3X8xQ2E6uPNkoE4LBw8MykAg+XyMzA8/CB66un2gx9oYTIyklbRg4sAEi0ujRH69YXvkbyhameCGT3hXWOaVNzBlWO1S7Vmd9vNDw+aIADrdUunTbjL8PllZfKCOwXvfc89xxqhN7WxoNzRyqtkBpAkINGu0rq36wO4+eqGF1e4Vmjbd4zy5JEdNuWMEGEEX57Cg1YtXo9tB1emvgOvugaaaaDPwshzNLGzBgioR5aNsZCb/QAP0fXVLH665LRlU8UO6oL2idYz5gtk7JAPQkjsexO2/DAVnmkIIVljFkivLvv1sVfrrmMWVp8dGPjR+LIcmMBQMh2Z/EVQvaONAwRmatwuyA1sGy/tMrxh4a2Ct7yh0VPNtMdVuabda+GOQ3DUaDQYvXJ52yNixxLGKjDgvKXUK0m9FcADay0A1jeN1EFdVMidoy87Qb8mGMNLjoxZCWB2zQlqUt5SpYjcFU12p5+m4JiWBrDf4vkSSSKVKmWZ4ZnYE0tM28jsKHy0EmDl5cjlDJjrUUUv5CS7lMo217x6eH/r9K1JiS5jyTIZcYeEyqCIJDuDRo9ke8DabYiueADfNC9j7fepQFIYQw2b8u3fk7QB6EEN+sfLVOLO8PIyFUbpXddidr2wxbmY15UG4WfqKBJAIfOoZWTCBc0LM3CImNIXkb81R7zX4kkKByxABOo4MjNdgqyYxI/KMIZdiH1VW8f7R/SuAPUg0Cw8eSWQncGFFXyB5CfN+Rx152J33PuuxxZ8ydBHGFAUCgBQA7ADgDQeYFYDzlWPHKqVHYXwWb1s9/19zJppoMZ+vEWNih4yBOpY/ZqysUlHl80RI+LigHvlGUTmTKPwrjkeh3ydvTsmps/FY+ePb4yA7d1hWB7oxXnafnRo0aNUc7pvUVjoFj4LOYx4h80MobaYGJPKk/Ce3YAkMlhD1XreTjglosdqilm/KSDiIKSv5Pud3+rU+d1DKhUMYoCm4BiHfyA8bz9n8INWfQWewOpPaTKZYZEAIDRN5wa2klUof0qckH+jq51HqCxBQQWeQ7URRZc0TXyAocsaA9ToM+PrUi7/FSNGTyhVMjl2PMZQBLdCvqoJBVxR2k6tRdTLFU8P7bguoaxEpPd3AoNt+6Ls9vLbjnwjMVjVhHLHuXGmTcIiSreJi+cnxdqJe6tvlsKDGy66LoSoIVCBhVhg7F5N44fexsu9jliTfeyK0HqbqQSRkK8LF4u4HvRYEV+gc36+lc++mZ3jwRzBGQyRrJsfhl3qG2t8iLo6i6tjL4cslefwXS7Pw0TVdu+rHTvyMf9Rf9kaCp7xlf5CD9of8Ad9Y2H1p5+prE6BBDDK9o4kjkYyRRkBiitaeYH0tiO6mtnOz9zNEjbQnM0nYRLtDUCeN5Bv8Aojk+l4nR1Rc2IxrHHA+NIkCADc0cckDeJZFqGMp8o7gKxJJpQ3evV4a3f5bH7fP3mKv0XrQGqXWoS0LUpZkKyqoNFmidZVXse5QD9OrWPOsiK6EMjAMpHIKkWCPoRoJNcTj+zCQ5D47M2yQGXFJeVVR1QRzIVjkQE87+KLB5bPB122sX2sV1g8aM+fHdZ+wNoh+2Wj6mIuB25I5GgqN7KOKEc4VAAAt5ZoAVQrMAr6Vr5/Fab+cj/wDs/fdbORiyObScoPkERuKA7kfME/p1ZgRgihm3MAAzAbQxrk1ZqzzWg5fovs7vxzGxjYJK6pvjaXYEdoyB40j0tKKAqgPvd9XOm+yCwHyylRyKihxoVCn7qmOEOo/Br+utfAw/CVhd27v/AG3Z/wD3as6CgnR1ClS8xBINmaXcK+TBgQOe16T9Bx5NviQxylQAplUSsNp3L5nskg82T31f00EONhpENsaKi3dIAovtdD1418x8dVHCbfMzc/nMzFmH4lif/u1PrJbJMRhVShEk8qttsituTLXJNMGQA/UNwOwDW01V6ZkGSGN2+JkVj27lQT2JHr6E6taBpppoIsnFSVdrqGWwaYWCQbFg8HnnX1MdQxYAbm7n1NAD9XGpNNBG8ClgxA3LdH1F9xfyNDj6D5DUS9OjH/hrwHHb0kIZx+BKgkfTVnTQRrjqGLgDcQFJ9SFLFR+gu36zqKTpsbFyUFygByOGcKKALDmh/wCp+erOmg8ogUAAAAcADgADsBr1ppoGmmmgagkwUbfaA+INr/0gLAv9ep9NBFPjK4IZQwPBv5WD/eNeDgIWdto3ONrHmyKqgfQfQVzz31Y00ETYiFQm0bRVCqA2kFartVCvw19THVWZgAGatxHrXAv61xf4fIak00HmSMMCpFgiiPmDwRoiBQABQAoD5Aa9aaCq3S4jGYjGrRsSzKw3KxZ/EJIPe2551I+GhkWQqDIgZVb1VXKlgPx2L+oam00DUePjrGoVFCqOwHAHN0B6D6ak00EWNjLGoVbofNmY8892JOpCL1900EePjrGioopUAVR8gooD9Q19hhCKFUUqgAD5ACgNe9NA0000DTTTQNQx4aLVIvDM44HDOWLMPkTvbn+kfnqbTQfAK7a+6aaBpppoGmmmgaaaaBpppoGmmmgaaaaBpppoGmmmgaaaaBpppoGmmmgaaaaBpppoGmmmgaaaaBpppoGmmmgaaaaBpppo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307975" y="1662499"/>
            <a:ext cx="40354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R</a:t>
            </a:r>
            <a:r>
              <a:rPr lang="es-CO" dirty="0" smtClean="0"/>
              <a:t>ecomendaciones </a:t>
            </a:r>
            <a:r>
              <a:rPr lang="es-CO" dirty="0"/>
              <a:t>para el uso de cascos de protección </a:t>
            </a:r>
            <a:r>
              <a:rPr lang="es-CO" dirty="0" smtClean="0"/>
              <a:t>que deben </a:t>
            </a:r>
            <a:r>
              <a:rPr lang="es-CO" dirty="0"/>
              <a:t>ser respetadas por el trabajador: · </a:t>
            </a:r>
            <a:endParaRPr lang="es-CO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/>
              <a:t>Es </a:t>
            </a:r>
            <a:r>
              <a:rPr lang="es-CO" dirty="0"/>
              <a:t>imprescindible ajustar bien el casco a la cabeza del usuario para garantizar la estabilidad y evitar que se caiga, deslice y limite el campo de </a:t>
            </a:r>
            <a:r>
              <a:rPr lang="es-CO" dirty="0" smtClean="0"/>
              <a:t>visión.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/>
              <a:t>Para </a:t>
            </a:r>
            <a:r>
              <a:rPr lang="es-CO" dirty="0"/>
              <a:t>trabajos en altura se debe utilizar </a:t>
            </a:r>
            <a:r>
              <a:rPr lang="es-CO" dirty="0" smtClean="0"/>
              <a:t>el barbuquejo </a:t>
            </a:r>
            <a:r>
              <a:rPr lang="es-CO" dirty="0"/>
              <a:t>para asegurar la retención del </a:t>
            </a:r>
            <a:r>
              <a:rPr lang="es-CO" dirty="0" smtClean="0"/>
              <a:t>casco.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/>
              <a:t>El </a:t>
            </a:r>
            <a:r>
              <a:rPr lang="es-CO" dirty="0"/>
              <a:t>usuario no podrá bajo ningún motivo adaptar el casco para la colocación de accesorios distintos a los recomendados por el fabricante, </a:t>
            </a:r>
            <a:r>
              <a:rPr lang="es-CO" dirty="0" smtClean="0"/>
              <a:t>no esta permitido el uso de gorra bajo del casco.</a:t>
            </a: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228600" y="312738"/>
            <a:ext cx="8610600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PROTECCIÓN DE LA CABEZA</a:t>
            </a:r>
            <a:endParaRPr lang="es-ES" sz="2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07975" y="1179045"/>
            <a:ext cx="8382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Uso:</a:t>
            </a:r>
            <a:endParaRPr lang="es-ES" sz="2000" b="1" u="sng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4724400" y="1143000"/>
            <a:ext cx="3733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Mantenimiento:</a:t>
            </a:r>
            <a:endParaRPr lang="es-ES" sz="2000" b="1" u="sng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803775" y="1605313"/>
            <a:ext cx="403542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La suciedad, desgaste y </a:t>
            </a:r>
            <a:r>
              <a:rPr lang="es-CO" dirty="0" smtClean="0"/>
              <a:t>agentes </a:t>
            </a:r>
            <a:r>
              <a:rPr lang="es-CO" dirty="0"/>
              <a:t>nocivos provocan el deterioro de los </a:t>
            </a:r>
            <a:r>
              <a:rPr lang="es-CO" dirty="0" smtClean="0"/>
              <a:t>cascos.</a:t>
            </a:r>
          </a:p>
          <a:p>
            <a:pPr algn="just"/>
            <a:r>
              <a:rPr lang="es-CO" dirty="0"/>
              <a:t>E</a:t>
            </a:r>
            <a:r>
              <a:rPr lang="es-CO" dirty="0" smtClean="0"/>
              <a:t>s </a:t>
            </a:r>
            <a:r>
              <a:rPr lang="es-CO" dirty="0"/>
              <a:t>importante que el usuario </a:t>
            </a:r>
            <a:r>
              <a:rPr lang="es-CO" dirty="0" smtClean="0"/>
              <a:t> cuide y mantenga </a:t>
            </a:r>
            <a:r>
              <a:rPr lang="es-CO" dirty="0"/>
              <a:t>en buen estado el </a:t>
            </a:r>
            <a:r>
              <a:rPr lang="es-CO" dirty="0" smtClean="0"/>
              <a:t>equipo atendiendo las siguientes recomendaciones: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/>
              <a:t>inspeccionar antes </a:t>
            </a:r>
            <a:r>
              <a:rPr lang="es-CO" dirty="0"/>
              <a:t>de cada </a:t>
            </a:r>
            <a:r>
              <a:rPr lang="es-CO" dirty="0" smtClean="0"/>
              <a:t>uso y tener en cuenta la presencia hendiduras</a:t>
            </a:r>
            <a:r>
              <a:rPr lang="es-CO" dirty="0"/>
              <a:t>, grietas o indicios de envejecimiento que pueda </a:t>
            </a:r>
            <a:r>
              <a:rPr lang="es-CO" dirty="0" smtClean="0"/>
              <a:t>presentar, </a:t>
            </a:r>
            <a:r>
              <a:rPr lang="es-CO" dirty="0"/>
              <a:t>así como también pérdida de flexibilidad, grietas, roturas en correas, cintas desgastadas o costuras dañadas en </a:t>
            </a:r>
            <a:r>
              <a:rPr lang="es-CO" dirty="0" smtClean="0"/>
              <a:t>el tafilete.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/>
              <a:t>Reemplazar </a:t>
            </a:r>
            <a:r>
              <a:rPr lang="es-CO" dirty="0"/>
              <a:t>casco y/o suspensión frente a la presencia </a:t>
            </a:r>
            <a:r>
              <a:rPr lang="es-CO" dirty="0" smtClean="0"/>
              <a:t>o </a:t>
            </a:r>
            <a:r>
              <a:rPr lang="es-CO" dirty="0"/>
              <a:t>indicios de daño. </a:t>
            </a:r>
          </a:p>
        </p:txBody>
      </p:sp>
    </p:spTree>
    <p:extLst>
      <p:ext uri="{BB962C8B-B14F-4D97-AF65-F5344CB8AC3E}">
        <p14:creationId xmlns:p14="http://schemas.microsoft.com/office/powerpoint/2010/main" val="65603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73529" y="1676400"/>
            <a:ext cx="6796942" cy="4427236"/>
          </a:xfrm>
          <a:prstGeom prst="rect">
            <a:avLst/>
          </a:prstGeom>
        </p:spPr>
      </p:pic>
      <p:sp>
        <p:nvSpPr>
          <p:cNvPr id="12" name="AutoShape 2" descr="data:image/jpeg;base64,/9j/4AAQSkZJRgABAQAAAQABAAD/2wCEAAkGBhAQDxQREBMSEhAUEBEXERgXEhUVFBsbFBQVFhcTFxIaGyYgGBkjHxgVIC8gJycpLCwtGB8xNTMqNSYrLSkBCQoKBQUFDQUFDSkYEhgpKSkpKSkpKSkpKSkpKSkpKSkpKSkpKSkpKSkpKSkpKSkpKSkpKSkpKSkpKSkpKSkpKf/AABEIAN4A4wMBIgACEQEDEQH/xAAcAAEAAwADAQEAAAAAAAAAAAAABQYHAQMEAgj/xABGEAABAwMCAwUFBAYHBwUAAAABAAIDBAUREiEGMUEHEyJRYRQjMnGBUmKRoRUzQnKx0ggkRIKDlMEWkpOis8LxNDVDVGT/xAAUAQEAAAAAAAAAAAAAAAAAAAAA/8QAFBEBAAAAAAAAAAAAAAAAAAAAAP/aAAwDAQACEQMRAD8A3FERAREQEREBERAREQEREBERAREQEREBERAREQEREBERAREQEREBERAREQEUbfOIYKKMPncQXHTGxoL5JHdGRxjdzvl9cKKglu9SNeKagYR4WPa6pnx5u0vYxh9PFhBZ0REBERAREQEREBERAREQEREBERAREQEREBERAREQEREBeS6XJlPE6WTOluMADLnEnDWNb1c4kADqSF61Wbaf0hUCrO9HC5wo2kECR+NLqsg8wPE1npqd1bgOeHuHpDKa+uAdXPBDG51Mp4zygjP2vtP/AGjnorKiICIiAiIgIiICIiAiIgIiICIiAiIgL5fK1uMkDJwMkDJ8h5lfSzbt3thdbW1TMiWkqIpGEHkHuDCcfMsP0QaSijOGb2yto4KphGJYmuOOjsYe36ODh9FG8W3KaidHWhznUjCGVseMgMcdqlvXUwnxDq0n7IQWVFw1wIBG4IyFygIiICIuCUEHxG507mULDgzgmoIOC2BpAkwejnkiMfvOI+FTUUTWNDWgNa0ANAGAABgADoAofhgGVr6x27ql+qP0haSIGj0Lcv8AnI5TaAiKOpb/AE8lVNSNf/WIGxukYQQdMgy1zc/E3cAkcjsgkUREBERAREQEREBERAREQEREBERAULxpbRU22rhOBrppgCTgAhhLST5AgFS807WNL3uDWNBLnEgNAAySSdgAsV7RO1WatinpbOyWSGON/tk7Y8t7stc1wbkeFu58exONtt0HZ/R54pBjlt8hIcCZqcHq12BI0fIgH+87yWvXCnZPHLTvBLZIXNf4Tp0yBzCNWME89uY28wsF7L466sr6CphgIpaKI00soLW5GmVx1ZOSfeDYA9PNfoOR4aC47ADJ+Q3KCs9n90DrTRume0P7tsOXEDU+JzosDJ3cdB25lWhZXMxzOGKd7Qe8dU0s0IxvmWvbLGPweFqiAiIgKE4vmd7N3LCRJUyxwNI5gSnEjh6tjEjv7qm1Xr0NdyoI87M9rnx5mONsI/65P0QT0UYa0NaAGgAADkABgBfaLqqmPMbhG4MkLXBjnN1NDsbOLMjUAemQgzibiCoslzm9udPLa6uQPgmOZBA92S6J3VrOeB5NBAPixO8UcI+3Ohr6Co9nrY4x3EwGqOSNw1CORv7TDnPXGTsVA3q1UFJKyW711VWVhe10MbHPZu12W91RwHYZHMkgrQ7XXd/C2Xu5YtQJ0StDJBuQNTQTjPPHqgpd84ludBZ6morxStqWgMpzAXuBc/DA9wcNiCdWPRWrhenqI6KBtVKZqgRN715ABJO+NueMgZ64z1VS7cqZzrO54GWxVNPJIPuh2k7dRlwV7pKuOVodG4OaWtcMHo4ZacdMhB3IiICIiAiIgIiICIoLizjSjtkQkqpNOrPdsA1SPI5hrfw3OAMjdBNySBoLnEBoGSScAAdSeirFz7T7RTkCSshJPSMmbpnfuw7H1WV8U8Q1VxjEl2lNrtpLTFTtaX1E456gzYuby8bgGDbAJXxw/ZHPANrsIkYDls9wfnUDs1wjdpbjrhuUF0n7eqAktpYKyqdkgaIQAfxOfyXjm454irgRQ232NgO8lScEfISBo/5XLupuAL7O0iouUdHGST3dHEGAZ+80MP5n6rud2GQSnNZX3Cp3BIdMADjzyHIKffaaIO1328Oqng5dR0pLgTjLWeEhrOf2W/NSVt4fuF1hZDSQizWbJDmgnv5mnmXDm7I+0QN+blovDvZzbKBwfTUzGyAfG4ukf8w55On6YVlQQvCnCFLbIDBStcGOfreXPLnF2lrdRJ5bNGwwF4+0CscKT2aI/wBYrXtpovMd7kSSfJket2fQKzKp2iB1Xc5qyQEQUwdTUQcCMuz/AFmcA+ZAjB6hjvNB2X+1B77fRxDEUdRHM8dBFSMywY9ZDCP/AArQuMLlAREQFA1ceLtTOPI0VYweh72ld/AFTyh+ImlndVTQT7PIXSgAlxie0skwBudOWvxzPd4QTCL4gma9rXsIcxzQ5pByCCMgg9QQvtBCWXhCmpZpqhuuWpne50kspD5MHlG12BpYNgAPIZzgKNttRV1N1rWPkLaGnbFC2IMaNb5YRI95k+IY1DGCOY8t7auMIKgOBGUkrZqEFsRbI2rp3ySPimaWO0kB5cGyB2nfYEFwKy7gXgKorIDcqG4spq50sjnQxjEbPGdMTw0+FpwcNLSMEDC/QKz/AIp7MMy+22iT2GvBydO0MmeYewAgE+eCD1B5gPJau02po5xSX6EU7ztHUsB9nkwOp5D5j6hq0eCoZI0PY5r2OALXNILSDyII2IWYv49iLRb+JaTuHvGNbm66WTG3eNe3Og+ozjzC+WdnVXRAVPD1bmJ3i7iZ4kp3g/YeNvTJ3+8g1RVC5cZywXumtzo4+4qYXOZJqd3gcxshLS3lzaPxVepu1yrqZW0VJb3G5ND/AGpksgZDHo2cdecuGdPlzHNeXtIt9fBHT3gRskuFO0MeI9ToIWkzF0gYfFIcPa0k7DGceQa0iwGwdofEpg7wxidtROIIHyQFpZJIAWvAY0AsweuRn5YV57N+0/2tz6O4OiiuMcz4w0DS2TQdJ05ONeQ4aRz2IHNBoqIuCUENxZxXT22ldUVDuQIjYCNb3dGMHmfy5lY1VyTGZtfcoTU3SqJFqoHNcRENXhlkjJGGDo0jfcnqWzDa+K7XGe61RItNqz7NgjTJIxwdqIPxZw042z7seebP2c2OSeaW9VrSKmqGKZhP6qn20NA83AA/L94oPnhDstax/tt1d7bcH+Jxf44o/usadiR54wOgHXQkRAREQEREBERAREQEREBERBwBhcoiAiIgIiIPHdrPBVwuhqY2SxOHia4ZHzB5g+RG4WV3LhS5cPy+0WcyVNASDPSuJe4eZaAMkfeb4h11BbAvLc7lHTQSTzO0xRMc959GjP4+iDNOID+k4IL3ZhmvpXe8jAHePbgd5TSNG5IB2HUE45haRaboypgjmbkCRgOk7OaSN2Oadw5pyCPMLLeBOIW0VuuF6na4RVdfI+CIEFxy8ta0Hlkuc4H0YSrS59n4gZocdU8WctJfDVQk7OBGztjsebchBmHE3ahfKiqc+3CaOkE8kMAZTtkLjEAXastcS7BDscgD6ErvrKll5tdZPPTtprzb9EkkjIzFI8N3y8fEDhrtjyIaRjkrBSdildE58MN2nhoXPc4MZrEh1faw8NJ5ZPXHJcz/ANHqPxGG4VTHPGJC4B2oHmHaS0kehJQX3gC9PrLXS1Em8j4G6yermksc76lpP1VU7YeMXRxNtlES+vqyGFrPiax+x3HwudyHpqPkvDT9k14hj7mG9StgDA1re7eMNG2GjvPD9CrDwN2U01tkNQ97qqsd/wDLIPhyMHQ3JwT1JJONtt8hA3PhVsNLarC3cTTd7W6TgOZAO9myfJz3NA/datVa0AAAYAGAOnyVD4qvEdvvFPWVYeKV9I6mZIG6mRyPmD3GTfLQWhgBA+15FXxrgRkbjog5REQEREBERAREQEREBERAREQEREBERAREQdFbWxwxvllcGRsaXPcTgAAZJKyGsuU3E07mtd7PYKaRrp5HeB0pYA4tJJ2HX7oIJ3wFdO1u01FVZ54aZpfIe6dpHxOayRrnBo6nAzjrjCyjjS6G4WSndbfdUtK3TX0jD4mHLdErwN5I8gnUepyd84C22GNl9uDHRN7uy2x7RTsDdLZpgNnafst2OD0I+2cW7jHs5p68idjn0tcwe6qIiWvHkH4I1j6gjoVx2WV1FJaoG0J93GwNkafjbJjU/Xtu4kk55HOysd2usVLBJUTO0xRMc95xnYeQ6nphBmg4rv1oDWXClFwpwdLZ4D7045am43OATu0fMrvb/SEtenJjqw/7HdMznyzrwrfDxvSeww1s7jTRT6O6Eo94S8+EBjc5JG+2djlTphbnOkZ+Q/FBltP26mZwZT2ytleRyGP9Gnb1XoHa1XhxY+x1wcBnDdT+fLfusea01EGav7TopWOhutrraane3DjJTuliIP2/CCPoDyUTFc2gM/2dukbg2QD2Oqk93pORiJ0wEgA28IJ9D0OwKs8Rdm9srwTPTsEhH6xg7uUeupvP6goKwztaqKJ4ivdDJS9BPEDJA4+nPp5OcfQK5WPjW31oBpqmKQn9nVpk+sbsO/JZxV9l94t4JtlaamEnemqMaXNxjSWvJjftt+wqZxFTxxkfpWyyUbsbz0btDc+YYdUXLfGQc9RlB+lUX5wsnGVVS6f0bdWVMe39XrWmJwxyYHvJYB+7K35LQ+HO2PVVMorpTOoqlxAa4n3RLj4ee7Q7bBy4eqDTF1U1SyRgew6mkbH8sY6Hpjou1Vrg6oPeV8O5ZDcZgw9Pesjnc0fJ8j/xQWVERAREQEREBERAREQEREBERAWRdpPCUlunde7bhpH/AK6E/q5GOIDiWdQf2h/eG4K11fMkYcC1wBaQQQRkEHmCOoQfm213c2uZl2tYc+2zENq6fUSYndYJD0AJJjkxuNvPNu7QO0mC60MdBbC+WprZWMezQWuY0ODiHZ2ySByJGA45UxfezqWgnfcLM0OLs+1UTsdzMx2dTWN5AjJIafpj4TH8E3WUVDu44d9lkLXd5Ljuw06TsO8jb4SdtLSgtEXADv0hRSyPElJQ0DIqdhJz3zSG98WYx8AG+c5aPJQl2pKxrnVt6ubqCma9whp6WQt2z4Q6QDMjiOgBPq3krhYOMGVNt9vkY6BrWSulYSHOb3OoSDby0nmAfMBUngDho3h/6ZunvS+R4ooDvDGxjiAdB57g4B22yckjAT1p7W6WpJ7imuEkbce8bSOew5cBzaSeueSvK+WMAAAAAHIDYfgvpAREQFw5oIwRkHmOi5UbxDxDBQUz6mpfojYPq4n4WNHVxQUvtQ7OrbNQ1FSY46aeKFz2ysAZksBIY9owHavh89xjyWTyV7ZuF2RznXUR3IMo9R94Iywagwk5MedQ22BwOitE/t3EbTV10jbfZIXOdz3dpGNQJA7w9NR2ByGgnK7K6CGvLK+NrYLPa2OFEHtLe+fHpOnnqw6QMaOpw7qUGkXG8zUFup4z7+4yRwwQtznvJtADnH7jcFzj5D1URW08lLHS2mllea6pmE9XMCQ8MbIJKmpcRy1uGgDqDjovfwVRy1bxdqwASyx4pItyIIXb43AzI/Yud5YHopy0cOsgmnqHOMtTUOBkeQBhjdo4WN/ZY0fickoJZERAREQEREBERAREQEREBERAXXT1DJGh8bmvYeTmkEH5ELsVMpK39E1Dqefw2+eZz6SY/BE+V2p9NK79gFxc5jjt4i3OyC5ogKIPHdrcKimmgOwlhljP+I0tJ/NU7szorpRRi31lPGYIdfdVDJmlpaSSGd3jUTkncgYH531EBERARFjXa52mV1JXNoKZ8dKwsic6c+N2Hnc4wdDRg8ml22RzCDRuLONqS2xGSoeNZ2jiaQZXnoGs/wBTsFms1LUXV4ud8IorRC7VFTPLgX4BwS3Ykk+mXDYAA5Ufba+3UE7XUveX29ygEyZLo2ucMlzXYPLYZ3IGclvJW63dmNRW1Day/TCoe3eOmZtTs9D9r1A543LggjKK1ScSSMeQ6lsNO4Np4W4a6Yx7EkNPgaMY9Bs3fJGkt4epI+5xE0NgDW07dzGw50hzY+QfvjXjO/PmpKGFrGhjGhrGgBoAAaANgABsAvtAREQEREBERAREQEREBERAREQEREBddRTMkYWSNa9jgQ5rgHNIPMFp2IXYiCuM4N7najqqmlZ0jDmTQj92OZrtA9GkBeu02mqjfqqKySo54b3MMTNxzIa3UT/e+imEQEREBERAK/OvEdsdaTcKOtb3nt8ZdSVhbrcSx2vunuO7c4AOORIPIgj9FLw3ix09ZEYamJksZ5hw/MHm0+oIKDNewniG3PphTRxxw17We+8IDpg0nEgfzdz3HT5LWF+f+NOxeqt8hrbS+R7I3awxpIqI/VhH6wD/AHsdDuVoPZb2lsuUIhqHNZXx7PacNMgA/Wtb5/aaOR9Cgv6IiAiIgIiICIiAiIgIiICIiAiIgIiIC4yq52jxTutNX7PI+KVsDntcxxa7EeHuaHDcZa1w+qzDgrhOzVFDDUVNwkZUvjd3wNcyIg6iNOgnIG3159UG55Xy6QDmQPmcLJ5eD+HWDJubx0/9zafPyK6GcO8Ig+OrZKRz110hzjzw4BBqVRfqWMZkqIGD70zG/wASuiPi23u+GspT8qiI/wDcs/htHBrNw6iPXxVD3fkXn8F81Fy4NadJbRE/dgkcPxazCDRBxRQkZ9qpseftEWPx1Lyz8eWtnxV1IP8AHjP5ArNmXbg7JLaYPPkKWod+RGF7qPiPh9viitMxHQi1hwPTYnPkgs1Z2wWaI49qEh8oo5JPza3H5rys7ZaFxwyC4PGebaN5Hz55/JdVHxzp2obLXaT19mjp2n6kru/TfEcx91b6SmaeRqKkyOG/Mtj/AIIPodrdOf7FdOv9id/MvG2htd/kkcIamjr6V0Zc/R7PUs1gmNxIyHA4yM7j0yvQbDxI/wATrlSRH7LKQOYPk5+69fAHBtXQzVk9ZOyomqpIiXMaW7Rh43bgAfFyHkgt1JE5sbGveZHtY0OeQGlxAwXFo2GeeAu1EQEREBERAREQEREBERAREQEREBERB8TwNe1zHta9jmlrmuALSCMFpadiD5KBb2eWkf2Gk/4DD/orCiCEHA9sHKho9v8A80X8q7Rwlbxyo6X/AC8X8qlkQRH+yFu/+nSf5aL+Veuls9PF+qhhj/diY3+AXsRBwGAchhco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4" name="AutoShape 4" descr="data:image/jpeg;base64,/9j/4AAQSkZJRgABAQAAAQABAAD/2wCEAAkGBhQQERUTExIUFBIVGBsVFxcVFxcUFRUYGBYXFRgXGRgYGyceFxklHRggHzAhIycpLy0sGh49NTAqNSYrLSkBCQoKDAwMDg4MDSkYEhgpKSkpKSkpKSkpKSkpKSkpKSkpKSkpKSkpKSkpKSkpKSkpKSkpKSkpKSkpKSkpKSkpKf/AABEIALMBGQMBIgACEQEDEQH/xAAbAAEAAwEBAQEAAAAAAAAAAAAAAwQFBgIBB//EAE0QAAICAQMCAwUDBggMBAcAAAECAxEEABIhBTETIkEGFDJRYSNCcTNSgZGU1BUWNFRicpKxByRTVXOhsrPR0tPwQ5PBwiU1dIKio6T/xAAUAQEAAAAAAAAAAAAAAAAAAAAA/8QAFBEBAAAAAAAAAAAAAAAAAAAAAP/aAAwDAQACEQMRAD8A/cdNNNA0000DTTTQNNNNA0000DTTTQNNNNA0000DTTTQNNNNA0000DTTTQNNNNA0000DTTTQNNNNA0000DTTTQedvN89q78enp+jXrTTQNNNNBn9Z6t7ugIQySuwSKNeDI5BIF/dUAFmb7qqx5qtYWdCsC+P1PPKbmAVY5JMTHQ7Sdg2MHkPBJLsb+QoDV7GjMvUpmdfLjwxpETRAaUu8xHFhqSIHntXzOs/2h6dNkS58KLxL04RRsRtUyu2Wu3fXpakj0u/XQRP7RdKABOeAGFj/HJ+RZWx9p2sEfo1qJDhkMRO5CSCBqypztlLKgjP2vDFmUV/SHz1he0fs9mNliaASlDjRRN4OUuMd8bzsdwaJ94qQUeK83e9Rt7DZAkMsZjVpM9ZplJ4kgTLjyEewPyybCBf3WYfm0HXfxei+c/7Rkf9TT+L0Xzn/aMj/qa09NBmfxei+c/7Rkf9TUU/sxG3wy5UbAEBkyZ+LFXtZyjEem5TWtjTQYeFnS48iQZLeIHsRZAUKJGFnw5VUUkm0WCPK1NQU0p3NZXtRhtLiTKgPihC8VUCJU+0iILcAh1U88fPV3p+T4sUclVvRXrvW5Qa/wBegsayOr9eMbiCCPx8pgGEe7YqIWK+LLJR2JYPYFmo7VNGtfXNez2QFx5851dmmMk/CHxDDHuECKtbifCUHbzbO1fFoPrdP6l3Odip6kDDZgv03HJBIHzIGvg6d1H/ADhjfP8AkR/etc4/Uvf8SJ/DGaIch5cnHjYZClZI8hoYS5HhzNGZItyoW27exoAxdBjlxJUyThZHgj3yFYY41MmOHyYpY4ygYAJUbEFCV8y0aI0HTe59Q/zli/sZ/ete/wCC+pf5wx/2I/vWvzzA9lZoZYhNiWVgxUs4MecAyR04EpkHhUeDV/P01+z6Dm/4L6l/nDH/AGI/vWvRzcrDXfklMmG7eSGJopIlruYdz+Ig7kq24fmtXHRaaDI67MXxGkhmKDasiyJTeQEOSLIBBS+5rnV3pWWZoI5DVuisa7WQCav0vWF0aZcb32B/JBjt4qWL2wSx+KaXklBIJQP6pAHl1S6A+SMT4vAxyu5JZyJJkQonwRixRO513ta7lXw6G0Be6d11kysiOd1WEbmjZyiFdm0yK3PCgSIQT93n1oaEftZhsLXMxiPmJoiP9rXL4XRYsXKXLyY/NkRSIzT1LJcVSpuaqEjRq7sq0o8NVUUlno8JRi47yshDuTIYx33NQjhUdr+GMAVbc92Og5fG9rXkxJoo8kvkxzbFnVTKpQ5NDcUjKhljHmFHylSD5hXb9H6rHlQpNGwZHF8XwexBsAgg8cj01UeIxJsDHx53NuKuyPM4B9ERaAo/CoN8689KkRMrJgUjd9nPQ9A6eFz9bhv8Cvz0GzpppoGmmmgpTdLDCt8w5B8srqeFC9we3F/jzqH+AV/yuR/58v8AzavF2IFKBY+8eQfTgXf69elQgkliQaocUtfLizf1Ogz/AOAV/wArkf8Any/82rfuQ/Of+23/AB1Y00DTTTQNNNNBmdO/lGT/AFo/90uuc9r+qBckx5Gc+DjjHEsciOkRkm3yK4tgfEKKEIjHfebDcbei6c3+MZI9d0fHr+SH/D/VrSZAe4B/HnQfnnVvasxxZsXvRGU0kHuqn7OeRZMfEFxREBjukMnCjg7hxWsz+MG6Wcz9SkxzGkrwKJkTxHXqHUYwBG4PjUsUa7aPAAo3r9WMYu6F/OudfPBXvtF/gPnf9+g/OY/bHKObA0iSpCvu+NkBVuBZp4t0m5rJV1llgQDmvPZ5NZvRfaWUYsMmLmvmZUmJLLkRNImR4MiYrSI21RcR8bam0nneRRIBX9Z8MVVCv+zokQHYAfgK0H5unWm8UJi575UBkxGeRpYnKPJmrG8W9QoXfFdxelCgt0f0ka+eGPkO99vX5/jr1oIsn4G/qn+7VboP8lg/0Uf+wurWT8Df1T/dqr0H+Swf6KP/AGF0F065o9QbH6N4yVviwvEWxY3Jj71seosa6U6yehYyy4EEbqGR8eNGU8hlaJQQR6gg1oOZfruViPHA8kUpm8CQOsPgmMPm4uNIjKHYHcs5Knggq3f08n2lzPcnz/Hx1R8fImjx2jIdGjid0CvvuVl2+cED71V211OB7J4kClYsaGNWZHIVALaNg8ZJ7nawDD5HXz+KOHvkk91h8SZWWRti26yCnB4+96/P10HJfxiz0gdj4hkLxonjYsWM9NvLeCjZFZEvlHkLLxdbjwZG9p858WGSJ4nk8R4CggkEksyuVWKRGYLigKrGR9zVXlvi+kg9iMFI5I1xIRHLt3rsG19htbH0JsfLV/H6JBGkcaQokcJ3RqqhVRqYWAPXzH9Z0Fwa+6aaDm8aEP1PNVgGVsXEBBFggvnAgg9wRp7PoZUWNj5MRvAINXJJENod1HwrW1wpHcqewUmTA/8AmuX/APTYn+8ztQyQOubLBHcaZCrkNItA2lQyhbJpyBFyBwCxsNtsKvtZKJ0E1DwMOaKffYpykmyYA0aRIy4PHmJIsbWvcDCefhgY8c81zcxFUfTyK315f0KcwdSgWZGwolAQoY5SBtWGJ0K0vFGQg8L6A2fQNS6I1YsGKpHi+aOQljuKwyeFPL2Uku3qKoyg81oL6Tr58x6KKpWKqY+Hdllru0jAUAeQsfqTqquM0WTjzPQknEkUu0tt3siSoO9EKICgJHO49ixB0NoeURCP7KAKxJDBd9HYq8gHaPMburSueRke0TCRROCJBFNEsCqVszLkKklFuNxoxc1QEnIDEgOm94Xfssb63V67bq/wsagOcrRhuaLeGfMqlSX8M87hRDcUDd9hfGocmf8AxiIKxun3JR8y+Tz/AC8pI5v1YCzeqmZlbYMjbsJVyIhtWjKdjIKB8zeK3c0dx+l6DaMYNWAa5F8kGiLH1okfpOvWomjJvzUL4oC621Ru/Xm+PT62OMp5Iv15JPNqex4HKg/StB4bNFWgMh9AlEE+bjcfKOVI5PevmNWNfAK190DTTTQNNNNA0000HPzj3bP8VgoiykSEvdFZomkMSmzVOsjKOB5kUclxroNQZuDHPG0cqLJGwplYBlI78g/r1ie6Z2MaheLKh+6uS7RTIAAK8ZI38UcXbLu+bN30HRaa5/3/AKl/MsT9tk/c9Pf+pfzLE/bZP3PQdBprn/f+pfzLE/bZP3PT3/qX8yxP22T9z0HQaax+hdeM+L7xMqQAGTd5yyKsbuhfe6J5fIWsqONU4Oq52Qu6HGhhjb8m+RJIZCt0GbHSMbbHmCmQHtdG6CT20yrxzjIQZ8u4I19QHG2SUj1SNCXP4AWCw1uQQhFVVFKoCgfIAUB+rVHpfRvCZpHkaadwA8jcCl+7HGPLEl80OT94sedaWgaw/ZFtkJx2YmTGdoiGNtsDEwMTQvdCUPAq7Hprc1jdU6IxlGTjuseSFCNvDNHNGNzCN1DCqZrDjlbPxAlSGzprFg9oHV1TJx2xy7bFfeksLOa2qHUhlLEkLvRbIA7kKdHqOaIYnlKs4RS5VAC5CiztBIs16XoLOmsmPrbsAy4k7KQCCHxSCDyCCMjka9fwvL/M8j+1i/vGg1NNZf8AC8v8zyP7WL+8aozx5eZ5GX3OA2HIdXynFkbU2XHCCOd+5mokAKfMA9ezR8WfLyQQySSLDE1DmOBdhojuvjNLV/X0I1H7YZHuxhywdqxF0lcqXCRSpZYqiF2qSOM0Ct+pA1v4uKsSLGihURQqqOwVRQA/QNS6Dl/f5kRVx4VjV2tWlIkkm3ecusaNXmuy7uNvcqe2sjqCnppeWPJefOn2s+NsWYS0SNyxQqskaqG5kUEUtlXY89Dl+x0RJaGSXEZuH92ZUDiySNrKypZNlkCsfnqrh4T9OkRR4b4sz7GIiWOaKR/gZ2jAWVWYBLKhtzqSSLoKUfWsmLHjjGGy5MxPleSMuzlt80gCbtqjddvtCkqCBwDo9C6dks8cmTHDDHCm2GCKRpdhPluQlQpdUG0FePO/z1N1PIUZ2JUyhqljaK13sHQSBquwAYPl69+Od7QeRGLJrkgA/gLr+86JEF4AAFk8CuSSSfxJJP6detNA0000DTTTQNNNNA0000DTTTQNNNNBBnZqQRtLI21EBZjyaAF9hyT9BydZKNl5SFgwxEb4LTxJ6s+Zg/kjJFeQqxHqQbA+9cCyz40LE7Vb3lx2Wovye83X5VlYA9zH/ROppPavEVinvMRcXaI4kcbfiGxLbj8NBDFhZkCEjIXKYG9ssaQluPhDxABfxKHv+r7m+0YXDmnrbJErAxsV3LMBSxHzAElitcgMHUg0wOs3M/wmYsZAAmtvg3wyxBjYG0B0Ds1keVUZiLIU1rnsjqX8I5CwRHwRmLDPvXxRcUBdmljMkMdyHdEFJDLS2fhpg6HBwVyQmIqq/T8VUjdiOJ5oaAiCjjw0Kgt3Bal+6411uoMLCSGNY41CogpVHYDU+gaaaaBpppoIczDSaNo5FDxuCrKRYIPBB1i9MynxXGLkOXViRjTtZ8Re4hkY/wDjqOxP5RRdlg9dBqt1LpyZETRSDcjd+SDYIYEEchgQCCOxA0GX7OAQNLh7aWEh4ewHgSliigA9kYNHVDhV73rd1wWZ1CTDliOVJ54CQs+2/esRhcweqCyxBBMwHcREqKLAd5eg+6rY/UopGZEljdkNOqurMh54YA2p4Pf5HWVFedI53MMSNjGFW1GQ67llLnu0QbyBRVlHvcpANp/ZfEK7fdYAKoVGi16CioBX9Gg1NNYHTTJjZJx5JjLDKGkxzIblQpXiQsx5lADBlY21B9xNAnZy8xIUMkjqiL3Z2CqLNC2YgDk1oJtZHtExqFFFl8iEfgEcTMf1Rn/vkS9D9o4M1N+PIHHBIIZHUMLXcjAMoI5BI5HIsag9pMjwvd5CLVcmNW5Arxd0APPfzSrwOdBgdXwTHnIro+TBP4kvhLRKlUiBdw52uFNbSGVhuAUEKKk9nPaCZRT2+MmS+JukBGTHyBE0p3sJBuYRX8RtGY2Xrb6r0mRp48mBoxIkckJEocqVlMb2CrCiGiU9jYsWO4p9W6acfpmSpPjSeFPMTQTfKweawOdoDkBbJIAXkkXoN98tV3kmgg3N/Vom6HNcH9R16GQvlG4W3KjsTxZoaqxsolLEorlIwwvz8tJsB+llgPmb1liQBcFYnaRVINkkM8a4kg3G6tjuQ0fU/TgN+RyCKW77mwAB/ef++2vARzRLAepCi/QcWe4u+aHFdvV4rE8JQBq2IFilNgC/mRzXI+XOvZjJuye4Iriqrj68j/XoI22xgsb+p8zE2TQA5J5NAD8Br7jZG8XtZR6bhtJ5IursdvUDvr3FCFFD/wBST9STyT9Tr2ToGmsSD2iaWdEjhJgfcPFZtpbYDbJHttogQF3kqCZE27gb1t6BpppoGmmmgaawT1+TIsYUayKDt8eUlIPWzHQLz1x8NI18Pwap9Wg6jGC65kOwG2CYbPIq9vKvjnfXc+tdgTwQxv8ACbiVNDN4cZtTGWchFoMr/atXmUCyqlgPNJfxWN/2J6MkMTTL4JabbzBH4MapGNiRrHZ2AeZit8O76qRQGbJijyWeVEJIRxEVXIjCyKzNGq+KpRwyeUbShJG4rttYJ9xhZwwmxt0krsGVTESzPIRuoMl2xtrDFqsEBQ9e02EiSR5bNJti4dY0RtygM1sdhlpeSAh4JvgbmD2D6TFBhxGOJEtAA4Xa8kYJMbtY3AspDbT8JYj01k9W6bj9TzsSRXaTw1ZpInVjEsTIylZIXUCOSQuB56JVDQ4JHc6BpppoGmmmgaaaaBpppoKPWujx5cLQyi0YdxW5T6MpI4YHkHXPnD6jj9PWCFo5ciIiIStSF4QKWRQ25VlAKjz2LVjR4B67VXqcLvDIsZpypCm65rtfdb7WORd6D84xfbXIx4Mdt2NDilzAzZKzu6Mgb45UpHdiv3AVFnlgOelbPzoRumRnAUEnGVMldxDD4CI5CAa+EG79KJ1QysPGk6aV91ii8WRYJD4CxqJXrGadAqkMBvNOCRtvzVepsH2uXFgWImLI8MRxRPBNBskG1EVnDSXEdx5ADAAXZ7AJMTqXvuZFH4m8QRSyyNGkmO0cjHwI1eOS3jJRpCPNfkuq23l5Xs00RMWWMzLVifAzUYyy44NFVeEHgrtFyKjB7pgAaPadF6e0UZMjBppGMkhF7dzcBVvkIqgIO1hbPJOvqptUxTVJGwre4QKQxCCN7bzsbq9oBv59w4jo/th4SSZWU3iZMcSLPBjwuJIo1kJMmR5mVWCs0gU7aG8Cz273Jxo8qEq4DxSL2+YPII9QfUHuDXrri8vpkWEMub+DY32u0sdrEIYo4cSBdwJW41OwjaisbU8ca2PZPquTM8njoyxkI6bkEYjLcGJWViJkoBg458xBA4ACz7zlYwVDA2YqivEjeJJmqgu+ORkQtXdg4BonaLC6gfCyM/aMiJcfGDbmhLLLLNtIKLKVuNUvlkBa9oG6iQd7Mh3oRW71AsrZUhl5HIFga9Y8m5VbjkA8HcORfB9R9dBmdRjEEc0rFnaQqKWlYgkRxxKWsKCW7n1dzxfGh7mviCTncqlF+SgkE0PmaH6h9dQ9QmIaJB9+Tn4bCqjSXTA2CVC8cjdditWcicIjMeygk/o0FLqWSxdIIyQ7+ZmAvw41I3NdUGPwrfqSaIRhrR1n9Jx2oyyCppKLA1aLZKRcGvKGo13O4+upOqTyrH9jGJJCQo3EKi399zd7R3pbJ7DvYD71LqAgTdskkJIVUjXc7Mew9Ao4+JiAPUjVXofUpZjMJo1jeOQJSNvFGKKQeYgW3n54A+V9z79nZ3fFieR/EkZAWbaFDH5hV4A+n9+sbpiZEjTrEnuyHIkaSZ0HiSU5QeEhFNaIv2r2OwCtVgLXUOqRx5luWLRwlURAzvK0rb3CxryzKsCm6NB+4HfZ97P+Sk//AB/5tfJYoo2adhGjbQrSkKp2KSQGc/dBJ4Jrk6fwjF/lY/7a/wDHQWdNNZ/XOpnHiLIviSsRHEl1vkbhQT6L95j6KrH00HvqvVVx1BYMzsdkcaAGSVyCQiAkC6BJJICgEkgAkZc3RsnK2+8TCKItb48PZk2kCN5uGa2NttCgjj5lp8XpTwo0zkZGYEa3a0BvzeHGORDHwBwOdoLbjzqp0v2sbPTdhQnwja+PONkW4AhgifHLtbg/CpIan40HSKoAoCgOAB6aqxZsU++NWWShTgeZRuHwkji6N13og9iNcwnRYvOubDkZMjEb2PizQS1TBkhRjHEt8bNoI287uHbYixm8JYsSNcWHuW8MRlAXO4Rw0Kc8nc1AblNPyNBmZjhMyJx5Y1njxqAJBIxcojt2806r9NnJ+Wb1SB5pYcLeyRCQEiNxulZXGQ7b1pgkajaRtH2kkdmq3dk3R4jD4O2o+/HBDbt4cMOQ+/z7u+7m751ldL6eoklnARREHghZrYqqsTPI7MbJaYNuN8iMG/Neg0uhZbywgyABw8kbUbBMUrxbu3G7Zur0vWhrJ9k4QuFBwAWjWRqFW8o8WRq9CXdm/TrW0DTTTQNNNNA0000DTTTQNZOZ19fEMEIMuQCFIVWKRFl3qZmHCLRBq7IIoc6tdXzjDEzqu9+FRL273YhEUn7oLEWfQWfTXO+yQ2ZmXArFo4Uh3Hde/IkbImnkIu1Y71FegVQOAAArp7ARiVDNJLO7yNMwto4Im5ZjDGg+zt243MTySWJVddBmeyuLMpWWBZQe/iW7fhuYlgv0Brk8c69r5s1r+5Au36eJI+/8b8JO/wCb9TenoOdy8VoG2Ysspm2j7ORjkRKPMFeQSyBkW7A2uCdpoNtNXOk9T95WSKeHwpU8skTFZFKtuCurDh42ANfUMCLB1P0uABpZNyuXkNlTuoJUYT6FdpBHoxb1J1S6tjEZeM6nbv3wuVNMQF8dPuncB4TLR9JD68gPnVunF8eXFklKxTKYklBYyoXBUKxIo/IMzW1gGz5mw/aXDyZ8xMbxImheGaZYqeFQYnx0iZpUJferSlwRxaLSggOOsyMpdxjlSkbgMfNG4NKVY1SsSao97FEmwM7qGJHELyAkuPW3fIC8kYLK3hk7SZIyyL3N2FvddgLPReuRTl4lk3yQ0rnjzcfGpBIZSbHB4IYGiCNT9KkP2iMbaORh8RbysfETuSb2sBz6g1xWs32P9l1woI13MzBNvLFlWzuYICqlVJ521x2Fa0zGVyA3mKyJtI5KqyEspoChYZgSSPhUc8UEha5gA/woSUoH4iArX3FbHFetn5a8SVK+wi1jKsbqi4p0Fd+OHvjnbR4I1JBAQ7s1eYgLVWECigTtB+IsaJPxHnmh9wsYxoAWLt3ZjwWY9zQ7fQegoemgi6lDK6hYnEZLDc9BmVOS2wEFS54A3WBZNNW05nsz1BfCig3ySSiPezMWkIG6gZJD2ZvQHk01Cl41ZeoIkgR3jUsBsBcB3NkEBSO3bkE3Z4Fc1MGKDGuLHjWzJukWOrVnpmeU3wSCD5jZFVfGgh9nfZoYqRb3MsscQhDVsREAW1jjXyopKg+rGhZIAAut1EvxCoejRYkrGvzpqO8j5L+kjUMs6xoRlSRnxbAj2jaRVGNFNtKeflyT2F1r2MqWQMIo/DAIAeYcEeaysatu4oCm2XfHbkJkwASrSVJIo70QoN3aoSQp+R5NDudW9VMTBKUzyPJJt2lidq+l1GtIOR3q/rq3oGuP617W4sOeBPMqrjRFj8b7ZZTQ3bUIQrGp5LA1N2o3rri41k+ygX3VQgG0NIu4ChKVldTL9fEI33ze7ue+gyes+0ceVG8cB8aE7Y3kjcbJZJCuzGR1u9wa3db2IT6m16DofTvd8eKI7SyIAxUbVZ6t2AJJFtZ5PrrlejwRt1fKdUEcS7AvlpZspUfxpQQa3JHN4Z48248nbx228fPQetNed4+eqPW+rjGhaTaXfhY41rdJIxCogv5kjn0FnsNBS9q+vNjxhIQr5UpCxqx8qguqNK/N+Gm8XXclR97Vfq2EMPps6GZyAkhMj7Q7NIWJsooALO/cAG27jVfqXTCscImcuZpkXKmT7NqO9okQgFki8YxoACCA17txZjL7UdDgixZJEDRugDxtHbN4isrRLtJp7cKNrcHjtwQHTqtCvQca+68x3QvvXP469aBpppoGmmmgaaaaBppr4ToMnLjEuXEhoiFTPV/fa4ozXqK8Xv67a7cQdCwgmXnOBQaSMUO1iFHYgelmQk/MknvdydGm8bIyZgyslxwoVogiNDIx3BjfmmK9hW3UfT8lR1HJiBPmihl5JovckT7QeOFSK6/OW9BbnULlxsLuSN0PPlIRkdSR6kWwH9c609UMor7xDYO7bJtPoOEu+fw9DqTquU0UMki+HuRSw8V/CjFC7d9p2qByTWgzPZeUl8xKULHluF21zvihmJNH4i0jfL688n17QTXNiRK+yR5HZTt3fBjy3YPFeYCuDRNV3Gb/AIPZnf315F2u2YxI2uo/k+MAQH820gWD6g2OCNWva7B8SXCId438dkEkZAdA+LkXW61Nsq91bt29QF6bMZAUyYg0RFGRAXjIIphJGbaMd+fMtdyO2qmRgFdksBWeBR5YLtbYlWdJObpWICN5fqvpndO6SpypcbNJyyqiWGTIKtcbWjL4SosaMpFb1FkNzXA0w8qOB3GGBOGh8SJkZpQv2ghIkKn7RLG8ElpCEmC3QGg0OkwujGKPbuSjK773AL+cQRW3ColcdgCnFk61cpZyR4bRAVzvR2N+tU441iNlRmNcesra1mZ/dspC9m38wjBVnY2SOw3fDwdeOt42Cg8NYsZJHO3d4Uf2Q53OTt4Io182ofMgNpfeVBJ8BzXlUb4hdju3n4q/u/LWf0/ruTOhZMaG1Ygq2RIrVwyn+TfeRlcA+jC6NgGzoclRiY8iyLQWbY24xw12bmwXA2Akg8sR8OruaPDyIGXjxGMLD0KiKWVf0gpQ+jNoPM3VpIxumxysQrcwcSbRfxFQL2g8k+gs+mr2XCzrSSGOzywAZq+S7uAe3JB9ePUWNc/J08hGXaXVJ1RKIc+DK0XiowN/Zjc42nsqLVbVIDZhwkUhgo3AFdx8z7SdxG4+Ygnnv31Pqr0wMIUD3vCgG7uwK5skk/pOrWgaaaaDJz/ZmCRHCwQLIysA/gxsVYg03I5IJvWFH7VLBDDjyxy4TUsdlTsjCkp5ZWjaJ+Apqzw558pOr3WcjMZx4EUqoLBp8VLN/Fb+JYr0pa5u78sUHvZQrLHlWbB2tgOCDXfcq89xVVz6+gZPQc+KZJMibBeRpmEi1iNIzChGKYxha2Irc1yWocgDVzYIVUPF02GVTxRjWKQHm7jeIMBx3PzGvue+ZIaWOVVHaliD9q8zJnKG/sjWPF7Mz7i0kcjMWJ4hxKo/PflOWP1J50FxXUkf/B4x9dsXH/69W818KHb4mHCm4ErujgU8MV+9XoAePzhqCHpLA22EGHPHu+EvoQDfj+h5/RrUHTMiRAvjtCoAICxxqVAsBLSQjgAduOR9aDhsXPhfKikfCjsPuUIuM8OMiSbjLUDtLJLsAO9lAQngC211HtX1+J8CSyokkA8FBMqO+6UrjyBiRtVige+wAbmgTq31X2RbKKGaYNssAeGVVlbbuR1WQCSM7VtGBB2ixrNg/wAHCY7GWGUpIFI3Ilykd9od3Lc9q3VoNBfa7dyHwlHoHy0D19QisoP4MdZub1JZSBv6Wq2zMXn8a2PIIAKVZJvv37fO1iLkx3T5b3X5SKN6q+1y8d9fZcIvyw6iHN2Y32LZa7CGVgvHFDjk8dqDFyc+KNoCEwZ0dh4qoY43iSuTZyWDMCewu6POtvBmwZ3CR46sx/N8NqFgbjtckDnvr4+D5WCp1HcTYLSyMFH5oC5C2PqbPPc6+YnRZJCVZ8hRXPi+KyHt5SpyWDfgRXfQesCfp8pmHgrGISu8yqI1pxakEmqP1o8qaplJkyH6chYGNSVFmkYr60N9bAx2kAFueK7jVjJwIIW8wnJIIXwopPs0LXtV8aMFaN92uibJvXrDzMaHlIZw3PmONls53Hcbdoyxs88nQYmZ1DFUqFwV824qZmjgVgtAOu9vMhJHPeuQDrzjQvt3LJ0yGvLIyMZQoYigLIBPBokizVjgg7mbkYkxDS40kjDsWw8hiO/YmGx3P6zqv4WD/NH/AGPI/wCloKh6dHKR4vVncI29RFLDBQAa1bwgNygG+wPlHPGp26L09XYyTK5baxWXIJQ93UmMuEa912wNg/LVqDoeFkcDGK7SG80M0F88csq7h8xyPmNW5vZPEcEHHjo/mjaf0FaI0GF0bqEPTvGhG1ojIZYmWWJmZZQH2tvkDAgmgSeV2m++ouhPF7/D4I2IYMi1Mq5DOxlx33OyyOFbvRLEsBXG0DW5P7FYjtu8Eqdu0+HJLECO9ERuAfxr5fLXNe03sbgLLixCN1kmm2gxySl1Ailcsu5yqjyBWNHys3zvQdfmr/jEDcBQJASSByQpAAJsnynt8jqHqWE08yAyBcdQWIVqd5OQvpwFvcCGsNRqwpGR1P2WWFEZX3DxYlKvDiURJLHE3bHsGmv9Hp31pJ7G44ogMCOQRtBH4HboMz2fKYXUMnDLBVyKy8cHjdY8OaMGuWUqh73tdePKTrczvaKKJxECZZz2iipn7A23IWMUe7lR9dU+oew+NkAiZWlur8Qh7rtZYG9Q9Aw4oooYgEWJXmgVAq07QyMsbml5kCQE7uOb+lBWPsW+T4j5eTIJJqEkeOUWIRAttg3GPxGTnzGxuN8AGtaWD7LDHXbDPJEp5IjjxEBIAUcDH9FAH4AD01J0zCV55MnbGLHhxlQu4rYLuXX4tzAULNBFPBYjWwToMTp+GcmINJNN8TVsfwQyq+1TcQUkEIGsGjuNeUgDQTpMQKtttlFBmZnbj5sxJP6dQezP8jxv9BF/u11dlzEQEs6KF5JLAAD5kk8aCjP0qOGpYolRo7NRqq7lat6mhze0EfVF+Wq3X8xQ2E6uPNkoE4LBw8MykAg+XyMzA8/CB66un2gx9oYTIyklbRg4sAEi0ujRH69YXvkbyhameCGT3hXWOaVNzBlWO1S7Vmd9vNDw+aIADrdUunTbjL8PllZfKCOwXvfc89xxqhN7WxoNzRyqtkBpAkINGu0rq36wO4+eqGF1e4Vmjbd4zy5JEdNuWMEGEEX57Cg1YtXo9tB1emvgOvugaaaaDPwshzNLGzBgioR5aNsZCb/QAP0fXVLH665LRlU8UO6oL2idYz5gtk7JAPQkjsexO2/DAVnmkIIVljFkivLvv1sVfrrmMWVp8dGPjR+LIcmMBQMh2Z/EVQvaONAwRmatwuyA1sGy/tMrxh4a2Ct7yh0VPNtMdVuabda+GOQ3DUaDQYvXJ52yNixxLGKjDgvKXUK0m9FcADay0A1jeN1EFdVMidoy87Qb8mGMNLjoxZCWB2zQlqUt5SpYjcFU12p5+m4JiWBrDf4vkSSSKVKmWZ4ZnYE0tM28jsKHy0EmDl5cjlDJjrUUUv5CS7lMo217x6eH/r9K1JiS5jyTIZcYeEyqCIJDuDRo9ke8DabYiueADfNC9j7fepQFIYQw2b8u3fk7QB6EEN+sfLVOLO8PIyFUbpXddidr2wxbmY15UG4WfqKBJAIfOoZWTCBc0LM3CImNIXkb81R7zX4kkKByxABOo4MjNdgqyYxI/KMIZdiH1VW8f7R/SuAPUg0Cw8eSWQncGFFXyB5CfN+Rx152J33PuuxxZ8ydBHGFAUCgBQA7ADgDQeYFYDzlWPHKqVHYXwWb1s9/19zJppoMZ+vEWNih4yBOpY/ZqysUlHl80RI+LigHvlGUTmTKPwrjkeh3ydvTsmps/FY+ePb4yA7d1hWB7oxXnafnRo0aNUc7pvUVjoFj4LOYx4h80MobaYGJPKk/Ce3YAkMlhD1XreTjglosdqilm/KSDiIKSv5Pud3+rU+d1DKhUMYoCm4BiHfyA8bz9n8INWfQWewOpPaTKZYZEAIDRN5wa2klUof0qckH+jq51HqCxBQQWeQ7URRZc0TXyAocsaA9ToM+PrUi7/FSNGTyhVMjl2PMZQBLdCvqoJBVxR2k6tRdTLFU8P7bguoaxEpPd3AoNt+6Ls9vLbjnwjMVjVhHLHuXGmTcIiSreJi+cnxdqJe6tvlsKDGy66LoSoIVCBhVhg7F5N44fexsu9jliTfeyK0HqbqQSRkK8LF4u4HvRYEV+gc36+lc++mZ3jwRzBGQyRrJsfhl3qG2t8iLo6i6tjL4cslefwXS7Pw0TVdu+rHTvyMf9Rf9kaCp7xlf5CD9of8Ad9Y2H1p5+prE6BBDDK9o4kjkYyRRkBiitaeYH0tiO6mtnOz9zNEjbQnM0nYRLtDUCeN5Bv8Aojk+l4nR1Rc2IxrHHA+NIkCADc0cckDeJZFqGMp8o7gKxJJpQ3evV4a3f5bH7fP3mKv0XrQGqXWoS0LUpZkKyqoNFmidZVXse5QD9OrWPOsiK6EMjAMpHIKkWCPoRoJNcTj+zCQ5D47M2yQGXFJeVVR1QRzIVjkQE87+KLB5bPB122sX2sV1g8aM+fHdZ+wNoh+2Wj6mIuB25I5GgqN7KOKEc4VAAAt5ZoAVQrMAr6Vr5/Fab+cj/wDs/fdbORiyObScoPkERuKA7kfME/p1ZgRgihm3MAAzAbQxrk1ZqzzWg5fovs7vxzGxjYJK6pvjaXYEdoyB40j0tKKAqgPvd9XOm+yCwHyylRyKihxoVCn7qmOEOo/Br+utfAw/CVhd27v/AG3Z/wD3as6CgnR1ClS8xBINmaXcK+TBgQOe16T9Bx5NviQxylQAplUSsNp3L5nskg82T31f00EONhpENsaKi3dIAovtdD1418x8dVHCbfMzc/nMzFmH4lif/u1PrJbJMRhVShEk8qttsituTLXJNMGQA/UNwOwDW01V6ZkGSGN2+JkVj27lQT2JHr6E6taBpppoIsnFSVdrqGWwaYWCQbFg8HnnX1MdQxYAbm7n1NAD9XGpNNBG8ClgxA3LdH1F9xfyNDj6D5DUS9OjH/hrwHHb0kIZx+BKgkfTVnTQRrjqGLgDcQFJ9SFLFR+gu36zqKTpsbFyUFygByOGcKKALDmh/wCp+erOmg8ogUAAAAcADgADsBr1ppoGmmmgagkwUbfaA+INr/0gLAv9ep9NBFPjK4IZQwPBv5WD/eNeDgIWdto3ONrHmyKqgfQfQVzz31Y00ETYiFQm0bRVCqA2kFartVCvw19THVWZgAGatxHrXAv61xf4fIak00HmSMMCpFgiiPmDwRoiBQABQAoD5Aa9aaCq3S4jGYjGrRsSzKw3KxZ/EJIPe2551I+GhkWQqDIgZVb1VXKlgPx2L+oam00DUePjrGoVFCqOwHAHN0B6D6ak00EWNjLGoVbofNmY8892JOpCL1900EePjrGioopUAVR8gooD9Q19hhCKFUUqgAD5ACgNe9NA0000DTTTQNQx4aLVIvDM44HDOWLMPkTvbn+kfnqbTQfAK7a+6aaBpppoGmmmgaaaaBpppoGmmmgaaaaBpppoGmmmgaaaaBpppoGmmmgaaaaBpppoGmmmgaaaaBpppoGmmmgaaaaBpppo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228600" y="206514"/>
            <a:ext cx="8610600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PROTECCIÓN DE LA CABEZA</a:t>
            </a: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152400" y="1143000"/>
            <a:ext cx="3733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Mantenimiento:</a:t>
            </a:r>
            <a:endParaRPr lang="es-ES" sz="20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31775" y="1524000"/>
            <a:ext cx="408427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Limpieza</a:t>
            </a:r>
            <a:r>
              <a:rPr lang="es-CO" dirty="0"/>
              <a:t>: Los cascos deben ser limpiados con la frecuencia necesaria para mantener las condiciones de protección e higiene de estos. Los materiales que se adhieran al casco como yeso, cemento o adhesivos se pueden eliminar por medios mecánicos u otro que no altere las características del material exterior del casco (solución jabonosa). También se puede usar agua tibia, detergente neutro y un cepillo de cerda dura. La desinfección se puede realizar limpiando el casco con toallas o líquidos desinfectantes</a:t>
            </a:r>
            <a:r>
              <a:rPr lang="es-CO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Lo anterior aplica también para los cascos e los motociclistas</a:t>
            </a:r>
            <a:endParaRPr lang="es-CO" dirty="0"/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4648200" y="1143000"/>
            <a:ext cx="3733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Reposición:</a:t>
            </a:r>
            <a:endParaRPr lang="es-ES" sz="20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727575" y="1524000"/>
            <a:ext cx="40354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/>
              <a:t>Los cascos de seguridad y motocicleta se reemplazaran por deterioro o cuando se presente un evento donde se comprometió su resistencia, en GERS como </a:t>
            </a:r>
            <a:r>
              <a:rPr lang="es-CO" dirty="0"/>
              <a:t>medida de precaución, se </a:t>
            </a:r>
            <a:r>
              <a:rPr lang="es-CO" dirty="0" smtClean="0"/>
              <a:t>cambiara </a:t>
            </a:r>
            <a:r>
              <a:rPr lang="es-CO" dirty="0"/>
              <a:t>cada 5 años, siempre y cuando no hayan signos evidentes de deterioro </a:t>
            </a:r>
          </a:p>
          <a:p>
            <a:pPr algn="just"/>
            <a:endParaRPr lang="es-CO" dirty="0" smtClean="0"/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4736674" y="4149998"/>
            <a:ext cx="3733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Disposición final:</a:t>
            </a:r>
            <a:endParaRPr lang="es-E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w Cen MT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736674" y="4626308"/>
            <a:ext cx="40354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/>
              <a:t>Los cascos de seguridad y motocicleta deteriorados serán enviados a la empresa Lito para la separación de sus partes y aprovechamiento de las que sea pertinente reciclar.</a:t>
            </a:r>
          </a:p>
        </p:txBody>
      </p:sp>
    </p:spTree>
    <p:extLst>
      <p:ext uri="{BB962C8B-B14F-4D97-AF65-F5344CB8AC3E}">
        <p14:creationId xmlns:p14="http://schemas.microsoft.com/office/powerpoint/2010/main" val="212790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228600" y="206514"/>
            <a:ext cx="8610600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PROTECCIÓN OCULAR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81000" y="1143000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La protección ocular busca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resguardar los ojos de dos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diferentes riesgos: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Impacto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de partículas (sólidas y líquidas).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Radiación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generada por luz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visible, ultravioleta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(UV) e infrarroja (IR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838200" y="3204456"/>
            <a:ext cx="1761393" cy="83099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Protección ocular</a:t>
            </a:r>
            <a:endParaRPr lang="es-CO" sz="2400" dirty="0">
              <a:solidFill>
                <a:schemeClr val="bg1"/>
              </a:solidFill>
            </a:endParaRPr>
          </a:p>
        </p:txBody>
      </p:sp>
      <p:grpSp>
        <p:nvGrpSpPr>
          <p:cNvPr id="33" name="Grupo 32"/>
          <p:cNvGrpSpPr/>
          <p:nvPr/>
        </p:nvGrpSpPr>
        <p:grpSpPr>
          <a:xfrm rot="16200000">
            <a:off x="1567843" y="3378519"/>
            <a:ext cx="2743755" cy="565719"/>
            <a:chOff x="3851323" y="2428074"/>
            <a:chExt cx="4149677" cy="565719"/>
          </a:xfrm>
        </p:grpSpPr>
        <p:cxnSp>
          <p:nvCxnSpPr>
            <p:cNvPr id="34" name="Conector recto 33"/>
            <p:cNvCxnSpPr/>
            <p:nvPr/>
          </p:nvCxnSpPr>
          <p:spPr>
            <a:xfrm>
              <a:off x="5948082" y="2428074"/>
              <a:ext cx="0" cy="2828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/>
            <p:cNvCxnSpPr/>
            <p:nvPr/>
          </p:nvCxnSpPr>
          <p:spPr>
            <a:xfrm>
              <a:off x="3855807" y="2710933"/>
              <a:ext cx="414519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/>
            <p:cNvCxnSpPr/>
            <p:nvPr/>
          </p:nvCxnSpPr>
          <p:spPr>
            <a:xfrm>
              <a:off x="3851324" y="2710933"/>
              <a:ext cx="0" cy="2828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/>
            <p:cNvCxnSpPr/>
            <p:nvPr/>
          </p:nvCxnSpPr>
          <p:spPr>
            <a:xfrm>
              <a:off x="8001000" y="2710933"/>
              <a:ext cx="0" cy="2828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CuadroTexto 41"/>
          <p:cNvSpPr txBox="1"/>
          <p:nvPr/>
        </p:nvSpPr>
        <p:spPr>
          <a:xfrm>
            <a:off x="2944003" y="2286000"/>
            <a:ext cx="2971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 err="1"/>
              <a:t>M</a:t>
            </a:r>
            <a:r>
              <a:rPr lang="es-ES" b="1" dirty="0" err="1" smtClean="0"/>
              <a:t>onogafas</a:t>
            </a:r>
            <a:endParaRPr lang="es-CO" b="1" dirty="0"/>
          </a:p>
        </p:txBody>
      </p:sp>
      <p:sp>
        <p:nvSpPr>
          <p:cNvPr id="9" name="AutoShape 6" descr="data:image/jpeg;base64,/9j/4AAQSkZJRgABAQAAAQABAAD/2wCEAAkGBhQSERUUEBQVFBUVGBYWFhQVFRUUFBUVFBQVFBUVFxQXHCYeFxkjGRQUHy8gIycpLCwsFR4xNTAqNSYrLCkBCQoKDgwOGg8PGiklHyQsLCwsKSwsLCkpLCwpLCwsKSwsLCwsLCwpLCwsLCwpKSksLCwsLCwsLCksLCwsLCwsKf/AABEIAMIBAwMBIgACEQEDEQH/xAAbAAACAgMBAAAAAAAAAAAAAAAEBQMGAAIHAf/EADwQAAIBAgUCBQIEAwgBBQEAAAECEQADBAUSITEGQRMiUWFxMoEUQpGhI7HBBxUWUmKC0fCSQ1Ny4fEk/8QAGQEAAwEBAQAAAAAAAAAAAAAAAgMEAQAF/8QAIxEAAgICAgIDAAMAAAAAAAAAAAECEQMhEjEEEyJBUTJhcf/aAAwDAQACEQMRAD8A2ziyHQiWM7jUZH+2qy2RENNdEyK5axILOgBBIUcafcQIofNrK2zBEf69tvieTT62eJbWxVlGFFtaAzK6CxqTF5sFEIzH3Y70pbEyaqxQrbJ8s70FWBRIoK3eqT8RV0DzcqbC5rW5Q34mvTiKbZLwdkF8UPriprr0K4JmOwJPwOTSJs9DEtGz4mvLd/egLtystXaTy2VcNFtyi/2PFb43pwO2od6SYLF7gSB7nimFvNjHNbkxLJsmjlljdDW3ZFpIoN8VQF/Mie9Bti6PGljVAZE8ztjkYypbeLpDbuliAOTW/jlY3BBAII4IPcfoR9qYsmxUvGtWixC8DU2Gu+bbvSKxjJ2G59OTRCZjobfkcg02Uk1RLHDKMrGVq4q3dCgb/UaZ9P3rfjMoEb/V6mqw2ZrJKiCeTTTKcZEuxAArzZ4qVtnuY/I3xii85piVsgaoANVjFYQXGLJwa3x2Mt3GttfabfYVYbeEsm3qtGBEipHFpWU0pNqznGc4O4r+VTtyRReDzW4iAA6YO/anljMdbNbC6j3NSXcpW4hV1g9q2zo4kuioZqhxF0leO5rW1bCnQq1csLkC27YUCPU+tCJk62b6uSCPStsd/HRJlOBULqCQ4H60xynNfDL+MukR5aPxOKS0mrbfgVT826iZjxtGw9K2MXJg5ZrErQB1JiPxDEkz6e1Vt8MVMGmReZng1syAhQN45JqyKlB19HnSlGav7FkCso/8CTuAfsNqynckIaYZknUlt5FsXLT8kgpo/en/APd5xKFxdYkCYbzCfgVQcR4XizhYAgbQwE/7t6vPT2s21C3Arj6ig7e+oR+1ed/Z63FfRUcTgGBOsx8K0fy2oHxINNuocIxusVUnfdpB1H1IHFJ/BNUxbJWkSfia0bG1E9s0LcWi5tHLGmG/ja2GOpUzRXgu13sZ3oQ4/F1G96lvjE9/+8CvWuxt6VjnZqxUEXLlQm9FQPeod7lLch8YDBcZReHxJYgKCSeANyftSEPR+CuMDKFgRJlZkCNzI4EVqmwZ4kMTiK9tMWMDc0LaEkA7fvV0yLpa2DZOIuMougsrKNSgS0ARwSQCCfTtEHZZKBjjvQky0b6udIkDsTBMH2hWpphsqGoG6sW10qAJWQ14qxn/AElmPyy9jVtzjLMPbKHDW1tuXB8RiSGZQxXyzEFonYTNGZpnVq8gs3V4IJS2IJKkEeWeJ++1JllbdodHxl02UHA4MpdaJZQHUOPUnwxHv5h9iaV5tidwyqVTZUBMkhAFk+pMV1vJ80Uvd8WwQhFplkIR9JhfNsX0mTB7ke9VnOOi3xNl7lq2Leh2ZLMbm2B5Y7EwDt7jmK1Zt2wHgSVWc5GOplhs3XRpYmDFb5flzib9y0XcsFVYAVAB9T6gY4AEjsaWdQXQ2Id0ACMZWIgwApYR2LAmY3maNz5aYPqS2hpjs88TSBsF2FP7Ga3BbVUO0ftVIwNuWE08t5gyK4I9lrJu0kYoU3IvHSuc27bQQJO7N70w6hzFXUm2wBqpZWgayGcwx4+KVDMibhE7DilcLYaySii9ZN1Eq2v44lhSjPeoFvEG2NJH9KQLjOd96jtKd/mnRwq9icnkSqg/F5m11ZY7jtWWR4i8bil70dg2jT5VIbjUDMgwSpO3705x4x0SpuctkuEwIdiDtAn59h6mnt3K8NbtowOptiTcOlY9CvP3ry6q2MO3mVpkqVgkHtv6iqbhMccRd8O7cBMTLsFBj1PAj0qaeRyZ6OHBGEbfZ0P++8IP/St/YAj7HvWVx/GZ0UuMoZGAJAKyQY9DWUospfiLJe6cWy6hLiufzAcg/wBftVlynD3bCswAcc6Y83/lIA+9a5fk8kLci63Maj5f3r3OszuWla2UVQREgktH2P8AWju9EierZVM1xQuXC0EEn/MD/ImoUt0LdPmMVNavVXDoind2SNh6ExGFo9blR32FE4oFTaEN+1FQaaY4laFFqktFUZWQC3W4s0Vbw9FphayjXOhO9ioWtU8vYXY7cUve1XOJscgCLdWbJcOLX1uw1oGC2yyvxqUq2wJ3+mRM8ztSZbFNsPbvLbEGUO0HS6ie3mBC/FBKOg+dljwGU2cRiFcq/hsfNp8ragASGH5CdiSJ5MRTPqfMBgivg21cXXc+GSwW2wiSkcKS3HqD60VkmPvIltBZD22B03UbVpdgNYJBIAEAQOANjVL62x5JGqJIaFDAwAYJaDzSm7G40kRYrNmxQYeJALJqYyAWJcW7awDA+uP3Pqq/xB4TlTrXQdJEgEFSQwJUkdiNpoPpzqj8JeLsi3UKkeGwlSwB0N7FSZFLM2zc4i8965pBYzCqFHoAAABQ8h6i+T0dTynrw4hQHQDRMEkmASIUeggd/WrRlvU1vQy+MtuQQF1HxQT3tqBJ/cVyHp7qq3Zw9y14ILvJFz020ifURIjjeeas3T+WtctDGINrNxQ6HYHdTt6gzFZ2hMoU7LB1B0k34P8AEOzsyFmuhj9YYyrsu+o/SIJ7z6iucupZizf/AJ7V1jL+q1uC5ZA1tGlrd1WKm22zamUGInmq3mGAt2Xc6XsBWAVgQ10nzSFQwVG27fAo8cvpi5qkVfD2I3oi4CeaLxuO8W4XIiYHqTAiWPdj3NRFZq1R0QObsN/HjQN40giKr3iHVNOlyV2EgUDiMuZDuKXGKT0NctbPcO9Mrdzallm2aKRqpiiSezfEXaZdMhbt1UckHsQJ/wCR+1KGSaZZNh9DhmIUKRuD5/sBMfcUGRWjcbSY76qw1u3auKi6CeCoH1d5BmJ9orl/9xX7yXbluCtoS0lpI9oEfqRXYM1wtv60LXfFXfVcZifgCI+K5/dwBVmtqdKnkb7fNeaz0VlcOihie81lX650Gk7YhD/tHcf/ACrKEq9yLbi86XxBcwoK7c9/0M/zpdmH8QBzclj7R9qWWh8if8pgiird0jYE/fvXorA10eM/IT7Ft7C0ObcU1uGhbgFHVHcrQJrio7l2trxoS49a3R0VZsd6kSzUFu5BohbwoBrtdEqrFSrcAoNsSKHfF1lpG8WwzEXRQUSahfE1vYub1l2FwaQxw+GmnGTt4dxTpB3G+wMTuJIIj7UHglkwN/Tt+1PMLlrEbBp9iN/aIk+wEb106UQItuRds4QJbAtjShKuO0nfmO/f7Vyj+0G74lzxGUBhClgoGqAIk/maI3rpmI6d8fDLrv3vIAVSUCA8QwUbxuJmql1Rhrd20qlSGSQDrYhZA2CkkL67c1C+iuU1GSbKXgOhvGwF/FG4Q1v6UhdB7kMSdUkcQI9/QDo7NUwmKS7fti4gmVIB5BEiaPAfSbYEbgEfy+3/ADUWddIX7Co7hSH40nURA1QY7xB2mg/wfjyyncZC/PsxS9irl21bFtXaVQCANgOB32n5NWXpLM7+n8PaJYOZNsCZiDPvx+lRdH4PDKWN4a7hUhFuAC1JBnUZkeo+KeZXatWbxvW0EKuwV2K27ukToedREkkGfajR0pxevwtXTjraksRba8YJYgDUp3EnmY/ek3U2X+LibzIpO7E6bbgSd51kw3P1KCPfvT7pm5bxKLceGOptYeTpO4VjqnYghvtSLMsfN9zY0G2S0IFR1KwfygB+PQH5o43ehWSSraEH4NkMOCD23BH6jY/amOX4cHf0qNrquAV0ACRpVSkE7kkHck+pPaiMBfCnfiq7bgQaUwS5n7K8AbU1uqLtvURvWPltpzqkVvduqo0rSMUZOQ7NljwdiU4OvRh6ZKoNYbVesonhvKwG3ao9FJMsVkdmAg/aN6j0V6ayUU0Yskk7LTkmNRlKultCBtc+kewPt8VBisP4qh0tI7E6S6CJj/Ue1Vs3yBAMD22onA9Q3LRXST5dgCZWD/przsnjO9HqY/IjJVKwu7kNqTre4jd1AkD4MV7Ql/qZixJuRJOwNyB7cVlTcGVrj+CgCvdVeTXq2mb6RNey6SPFVyZBceh3apHO+9SXQohYMldU9vikSaRZBNqhbfNLbr0zxIpVdG9Jm6K8SsxWrYuanwuFminwG1ArGvihPcvVB+Ig/wDNE4yxFLHNLkx0EmifxaLwDywBpXNF5c/nHzQ8g3DR0fJ8MltRcbcCJHqKxOoNLwjXLmo7agJAP5URNgOfmprlrVhhp9Kq+Fmy7EoLgZShUkjkg8j4j3BIoJSFRcVo6RkV17hcLiFBuLo866VtyYKqpPmufeN/tUuM6ftIAl9hp2GtjBI3AIPr7VUciLNcG+gkAgKvkReFC78+g+5PrZs3ztBZS14Ye6hUWmYhgCWAYEnb6ZOrjY/NC0dKKaK1e6K8Ey94XCZ4EaN/KNXJ/pP3oTNbN/8Ah2yLjiSUO5WOGG/bg+33q84nJFxD208VQ6jXcVH80HYRtHPf2FetgXRxZt6HQ6/EDEeIuwjTvIkgSfbfag+xKxy5XIouHyRnG1sSZ3Yqu/uSR+9PMqyUi2F3e6CwcRIEEkBfymVgT7Gng6dRMQDe0i0bbEKdJ0uCoM3BJ/NIE/yoTO82fDnVZddK/wARfCClHVebRjhhue/JPajiMXx7Mx+Y2Pw6l0Zbsm3ojRcQzK+bYwfKQAd+3FU2/fXUx0tzsdS7HnzQOfY71sesFuBi7XQ31BlKs4gklTqhbi7n0MbHgSqzLqTx3Y6LaamJlV0swkkaoMT8Cm49M7IuSGpxhbkk/Jmh7t6liY6tbmMqy0R+t2MGxxAG4+3PPet7OY+p+PmkFzE1oMTQrJQbwckXC3jx249+aKTFzVNs400ww+PqiOZMhyeJXRZDcrRm+1AWcXNStd2+f6e33o3MRHDT2bM1DXrlavfoS/fpLkWRxk5zFv8A3D+9ZSprtZS7H8B5dkAH1pjkEOShOkyGDfHairWWJdUASsd4kR61aMv6esWkbSRceILdgSOwpeTMnGmFi8d3yRRepcJF1mQHc9vehjhn8OSpkAdjME10mzZFvDkOAdMHUQOx2oy9i12J0EEcQDIpXtZVHx02cry3A61dipaBCjtJpVn+HVL2leyiY7EjcV0zNs0svAtJ4SBtLMo3JNDZ7/ZtP8a22uQDpPPFD7LdsJYeOkULL1prEDbbYj7EQR+lRLghbaGENJ8vYexNSkGPb1qrG0yHNa2V/M7NV6+u9WrMU5quYm3vS8qKvHloCqfB3tLCtPCrPCNT0WWdK6cz1CmhzTV8rR91Irktq8y8Gm+D6nuIIk0LQiWO9o6E2iyNzVTz3OwSSh8x2+Bt9t/++6LGZ+79zS03yTRI1Yy34fqC5aIFptDAIHdJBOjZV9AI0yByeatFrqe6t69dFxPGa2obywV0hnB4jjSDFc2wd3erHazQFYZVIK6WIAVmAEAlt9wPam8bQifxZYMyzq/fuvbuEtDbLtCkSi6RxyV+Y96qaZuQ+l2YWiX23OjVw2n2MSPn1MynHqpOpSymNg+lhpIKkPpO+3pSXGXdbsQI1MTA7aiTH71zVHQ2bZ1cRrs2yDsuplXQrOFhmVYET8DeaEXjmsnaP371kViQ5s2F2sN2tQtb27c1pmjFQmiEwlE4XDUztYWiUGxcsqQm/CmpBMyabvhxUDYbk+n9dqJRoW8iZrh7tENiNqFCxWxp66JpLZl29/3+n/fShWYmp2StClC0EmkQMpBg9qypdNZWUFyO05g1uyvh2lExE/PJpXleWkl2DciCJgSODS/PM4dXKlQI21DhqTZn1abdson1MI+KgLG96CeoL11FZXuBR6TJPxSLLM+NpxqlwYGr0HpvVdxWZ3XaXcseN6ItWLukEKSOZI2okihUjpmWZ3hrzaNgI1Sx7imubpiGtzg70o3bn9PSuI4TEjxTqYrPpxXQMrzx7dv+GTIG3pQpB00iwZv0xbTCpeafEAhgTAJ70ilblnSjgMO54HsKtHTr3MxtnxzpTjTwWNa9U5CmFtqbaqoiCx3P296KL+iSceStHP8AH2hw5kgcjlqRZphEhSk+YbqeRTnEW3uHyA78SdzSg2Dq35p9NiovjsATCVOuBppZwlEphh3rfWd7hE2AoW9g4q0CzBkbEbg99uDQeIwtd6zVn2Va7aioaa4yxFLGG9IkqK4S5IktXoo23jKWVurVylRkoJh9zEzUBeotW1eGicjFFImDVuzCduO080KDUgauTMcSYUVhh6UIlGWaZEVMaYaj7bUqtXKMS56T259Y3/eqItEM0+wpqgutv6fFTLxUVxaOhSZDpr0W69WpiBtHoPXn7/p9q45kYiCIBkfpuDI/l96GuUcbdB4haxmx7B9dZWo099U+0RWUqyjidBz3F23crbYORsSOB6mqX1RhRadfMDqEzVivW1s3yUG0yBSDqPEeO5Zxv22rz00x8cii6orL3t/irXhP7RlXC+A9sE6WUGNxNE9F5PhnVzeZQwPlDcfNUrqywiYm4LbalnYgRW2x8FHJKvwFS8NU+9XbpHCPiHKI4G208TXPrRq4/wBn2M8PErP2+a1Mpy2o2jquBxS2Li2ZKsonUPpJqbqU3L8anUWgJYGOQO1VbNkv4i/oDaQTJIEbVbm6YtDDnUzMQk6z7D0rOiRO0jnmKziyILW9TLssNHwSKUJd1sWPJM1Fjbo1MFkiTuYmtMM8VXiSQnNtaHVpdqkihLWJ2rHxdV2jzuMmwqagxHFDnGVBfxlC5IOMHYvzAUlu80yxl6aW3BUWTZ6uFUjQGtlFei1ReHw1LSHNkSWa3NimtjBVtewsUxREvIJDarFWjUwhdtKx3JJMAACSxPYAVs2VXBdNorDjsSB21CDwZER6yKwK7BkFMsHg5P8AE1IAA30amIJAWFJEgk805wmQhmtnQXRUJYwYIZRoYAd5YNHf70fi8n1W7ly0r6F8RVuEzqaHuPBHAGhB/vNdy/AGrKyNiRMwSJ9YPNGWBU5y5Uw+tgA8IVOosX1k6pThFVSN+dUb9gLYu06LsnmqGdpa1uJWgvD1qN74qhMjcdmpqS0ajtW9QYgjaNiYJkx5R3962tHesuzWqD0snTMbUDirdW3KsLrAI+nSQ3zVbzTDFWMetDHInaZ3BqmiAZcneZrypkYwJFe1O5MpVljzjAgkDvP7VXOqcnK2g9mWA+ojgH0qz9RYgfiSiceoH6ie1Kc0uuyeGuyjsKjSoOPxls5211x6/agLkk1c/wDDrOYXef50Fiei8RblmtkKOT2oqZViyRb0adK9FXMSST5Egwx4n0qJcK9m+Au7K0CN+DTXJ8zu2VNsGFbkc1Pg9K3QT9U7USQ3k32Xv8fC2rgtkNsLg9PcVZMZj0OGbSZXSRA5Ej0qu5Jhnd5uyTzHt2FSY7I8SrO8qqN+WYIArhHDjsoFzJGYkgiPU7UvxOFNvng8EcGrtmFq7hzqupNq4NpI32nbeaqOcHfZSi8gSDz324p8WxLF/wCJitGxdD3moZ7lG5GrGmGNi6huYmhfErxnJMkyTuSdyTQOQxQSNnea0C1kVup7dvT+v7mh7GdEtm1TbC2KW4c0ytX6ZFIRNsPGwoc4pQTq4IImA2kyDq0nY8Efc96FvYunWQ2cLfAtvAukeURc1s8iRz4bKRMDyke/fpSSAjF9s06eyG7exCNhiumRrYnSqofLc1BvykTtud/g10PLsFas4shbNu+bfkW5sDaHhrpAWCSpJImdp25M6ZTYt4LCHwwWAJe6rgW3ZwYIUneBEAGdhM81Tcw6tuMrLATUJZvzjeV2mVMBTzOw+872WRSq/sv1vHjDPiHe6LpuElsPbA0AhVUA6uDpid6k6f6jtDCQbaoJcPqKooJYx9QjcRXFP7/uI3mlidyzGSew247etP8AprrezbLJiEDi4RL7+WJK+WY2Yz9zWNaNnFraLj/hhMV5LNwfwDpZzJLuz69BgACPMJjbV7CqKmR3hf8ADuo1s6jqkd9z5SdmnsQSN543q79M44Whcezct3QzByouKrsx58pO8z6R8VN1Jbu4pQUtcpcl0bXcVLe9xIjzM22yx877FGTiT1y0c8zZPBYLsDG66w5X0lgAJPMf80Nh7b3J0CYojKcpFy6w0OF30hgZ+5iJpn+HWyp0yAdiO4PrTeboBRjYNkuEJffY+hprh+n7j3IVSaIyLpu5iLguIfKOTVtvocKBoaWis9rRjxJ99A1vImw9mZlu6ii1yOyUVmEkncH3rS3m7NaDOvfelecdWKtuFG4NLcm9saoQiviP26bw8/TWVVV/tCaNlFZWFPFfhd8yFq1s4Uau8DeqpeywkkoJEmPijMRjbVy5afEsz29I0qNo9zTnMbdpLJe20CJHwaFxa2ROMZWrOcJddLv0kKD/AF7U6zLPmuWriXNwdOgAiSab4W41+2GFryjYGOQO9eN03be6t3SJAMrOxPrFFYccVdFGsZaE81wc8Cn2SZRauNLIQQZVh604zTp9XUktpj9PiacZXdtiyrQqhRBPqRzXWOVN0wfLcwCX4uKVWD5+00tznqhy3ZrZ+kCBK+m4IoPqXq6LbQswYAH0me81zjMcTfw13/8AoWBdUOFDAwp4Ig+U+1CZuTo67h898ZLaBoSQLiuAG0/5Vbj9qq3WmGGGE2bbKLhaCXJgCNgFAHxJO1LcrzdbqarWpDbA1ueQSdj6RVq6jy57+CLrcYsNEKWlYOzERyTRR0Ip20chvvvQzmisxwjW3KvE94M80E1MbHRR5qrdajC0TatzWIJnipW4tUdYwk0YmX0VCnNCgIRW2s07sZIzmFFO7HRBKw0A1zdHL5FFZ6uXRGUKMTYv6pUOri0QPEYqwI3mAJA823HFD5z0c9vTpWfjv96edP2Es4q1cW0sKTsumVkRp8oJuPB5YigbsJNItF5PHLpiPIBIAVvqiZBkQDMCZiuTZ9ii2IuNEDUwAMEjgc/YfpXVOpMO4k2lYySSfyqCsqJ7yD2qgZr047C5cTzEGWTuFMS5PAH/ACKCzFJ3TEvVef8A4i3bFvDraSyNGpQTJbeC54B7LMDtFVvD3PMJq6ZTnX4Sxetm0rm4IDH8sqykH1ENVVXDmZAMUI3FkVUi62sofA30YOHlJDaGXZ1I+lu4kiavnSmbFbIuIruJgpDA/V+V408Bf09TVAs5Tft+E18XALgQgtJlWO0E8/HvV36Zxeh28UOAo8kAsg3Ijbjb7UbWjLEfUym3dcIVBDE6NyyegYhoZt5kyKC6dwN/EXCG8wO5NPepsKXuXGQK66jBYsx+R5oA9hTzoSzotM7CDwNoFa9KxS7oY5bY/D2tCwD3pPiL8tuZNMs686GJDdiKot+6yEknigT/AEyUr+KLdjs2s2rP8SINc+zbPrbErbiPXvSvNsya4fMTA7UpCSRWoZB0tjYYkHeayneD6DuPbVgRBE1lFo33R/RhexBYr6AAADsBU9247H6iU2WOx7n9BS61e35rbAhgotlpliZ+avyY+TSXR4uHJxi5PsvGVdVhLehliOBxC8ClGKzOMQLltvKOV9Z9PvQ2Y4hWVgAJWFkesc0pNzb3/wCmp44efyKZeS4fEtGYdaax4elVRgZ2nf04P60NleHd1Mb2kJgyQfNyIjzftVZujUZ43qw5BmItqbbamRjLKDp443rJ4aWg4+Q5vbABlahbiu8afMupSZ3mDHHzVaxuSNimuXbt0hlgKNLPqgbAt+UQOa6auXJfQ3igUjZiG1Qq9oHI9yDS6/0xb0BrcWwSDJ1bgkep29qlsdGUkyo9M5DdFt9otyC2wJc+nE7Vas/sK1pUtCLvlPHl0RP0yNQ9xJFG47DpgwWbQ4iRakatQ3BYenxvVF6gzd3u61CqIhdIBUr3UqSRz2PFMjFvoOU/0r+eo3inXEx2DKfuG80/NLDbppdQsSW3J3JqFsPT+AKyAK2qPwtisSxR2HtxWxgDPLoKw1mmGHQTQVt6Nwr7iKdw0RvI7Hdxls2S4ENVbu9WNIKsSZ3FW3NsObuHEenaqNfydgQyACNj71BJ0z0Mc1VF3yrPPGXS+47n3pLnCeHeV9TMymUG228jTzvMdqk6dy/QRuTPPzU2d4hBdBJgrweIPrweOftWxOlRax1Oty3Ze4pW4/le3ywIgBuNgYnf4pJmmVOr3GDg+IzE24ICKTsonciIpHlHU7jFKUutCiC9wB3uhZJViw4O4HoKveBXDYvEu+tUZQFt2tcbDZ2/1eYso7fPYJxaMlHkijHpmy8LiAwOr8hAhdLt9/pG9C5ZlBttrCyVO3BG3seeK6DnPT4YBQ2i7I3OnSV4mCY/NXt3JUS/btorFnmNQ8p0CS2qNuO1ChfGVcSv2lu4xSzsbYYLDMCVJWCGVANm2iR6mi860atIuBWA1FADp3j6T3AmmeY4kYa/a1MtxAHItcAMRKxyI1kCe2obACkPUmZvfAuW7Wm2eQQFJDBf/KJUcGCTzzTKsa2kqBcLivDLKH1T2PrTe3mF9dFsr5DvIqvZblXiGSxBkAAkkgek+ldGxuizYTURKr962aS6Mg27YnzfO7dm35gSx4qu4dBeJYqSsUyzLEJesnYH0qvpmBtoVXalckKc62kVHN7gW6wHE0vtq5+lSTTbMFDEk81cOlxhRh/OQH7k80Wxyyr8KVa60xFsBNRGnaK9oXN0tePc0HbUYrKwasON7osaXKKtXaVJdqdb9eypHhSxjl8VPaJMn3NRE0AuIqUX61UlSFOMm7YQGoi3eigQ9bh6GrGdINGOKkkEgkESNp2iK0t57dZfCd2KGPKTIBHETQF27QzGhljiw4TkvsMzS+IKE6iDsTqDR6GduPvSp5bk1Oy14qUMYJDHNkPg1o1ijIr3TR8QedAQsVIEooW69Nuu4mOdgbPFbYfGQa1v26DOxpUnRRCKki8ZP1CqrpbcU08Gzc31Df8AaufYd6YWcUQKS8KltGubj2WjFY23aEW9zVNznF+IZqe/fJpXiDRrEonLI5MNyK2qhrjsQBKkhgNAADBtPLkmFAHeT2oHAYxg/wBWguVXXOyAmJ+AD69vahGrZFpfHZRy1RfrGYeCve26rcVGEMqaYb6Z5NtVYx2cetTf4qOItRclodkJ1abiW7niari79lZAQZHlPpVLw2MZUKCNLT2EiRBg9pGxr22lasNgSzUN8kxkSjEQJ0TsN5BHsCGbb3pk+NKWoLCdRIgzzz7b9/Wq8tupVWeT/wDftTfQm7J1ncRhgcyYNzHwK6Ha6ZS/YDuWYketc0w9v0rpnSucA2TbaQQNpqfPDj0PwZeT2xM2TrbBUcCkZyxWuGTAq65lbUWnb0qk2cSGM9gePWo1H7Z0kVHqvAPaubA6TwaQPeYetXrP77XjEbDiq/cyVzIAmjKFOOrKyzVlMnyS5P0H9KyuplVocVuprKyvUR4z7JBU9usrKNCmEJUhrKytQqQPcqIVlZXMOBhrYVlZWGsyt0rKyjQt9m5rY1lZWi32C4ml1zmsrKmyl+AksUZbrysrIG5T27xS+9WVlHMDF2DGt1rKylFIRaoy1WVlOiSz7JhWy1lZTSYe4UfwR80xw7ERB7VlZXn5u2W4ekNsWZw+9V0WwE2AHwKysqV/xKn0CX12ovI1/iCvayiRNLsuX4ZP8q/oK9rKytPQX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0" name="Rectángulo 19"/>
          <p:cNvSpPr/>
          <p:nvPr/>
        </p:nvSpPr>
        <p:spPr>
          <a:xfrm>
            <a:off x="473081" y="6524350"/>
            <a:ext cx="88423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Normatividad: ANSI/ISEA Z87.1:2003   Radiación por arco eléctrico ASTM F 2178-08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upo 21"/>
          <p:cNvGrpSpPr/>
          <p:nvPr/>
        </p:nvGrpSpPr>
        <p:grpSpPr>
          <a:xfrm rot="16200000">
            <a:off x="4298186" y="4299031"/>
            <a:ext cx="1426338" cy="489518"/>
            <a:chOff x="3851324" y="2428074"/>
            <a:chExt cx="4149676" cy="565718"/>
          </a:xfrm>
        </p:grpSpPr>
        <p:cxnSp>
          <p:nvCxnSpPr>
            <p:cNvPr id="23" name="Conector recto 22"/>
            <p:cNvCxnSpPr/>
            <p:nvPr/>
          </p:nvCxnSpPr>
          <p:spPr>
            <a:xfrm>
              <a:off x="5948082" y="2428074"/>
              <a:ext cx="0" cy="2828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/>
            <p:cNvCxnSpPr/>
            <p:nvPr/>
          </p:nvCxnSpPr>
          <p:spPr>
            <a:xfrm>
              <a:off x="3855806" y="2710932"/>
              <a:ext cx="414519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/>
            <p:cNvCxnSpPr/>
            <p:nvPr/>
          </p:nvCxnSpPr>
          <p:spPr>
            <a:xfrm>
              <a:off x="3851324" y="2710933"/>
              <a:ext cx="0" cy="2828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/>
            <p:cNvCxnSpPr/>
            <p:nvPr/>
          </p:nvCxnSpPr>
          <p:spPr>
            <a:xfrm>
              <a:off x="8001000" y="2710933"/>
              <a:ext cx="0" cy="2828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uadroTexto 26"/>
          <p:cNvSpPr txBox="1"/>
          <p:nvPr/>
        </p:nvSpPr>
        <p:spPr>
          <a:xfrm>
            <a:off x="2988957" y="4355068"/>
            <a:ext cx="214576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Protección Facial</a:t>
            </a:r>
            <a:endParaRPr lang="es-CO" b="1" dirty="0"/>
          </a:p>
        </p:txBody>
      </p:sp>
      <p:pic>
        <p:nvPicPr>
          <p:cNvPr id="30" name="Picture 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009" y="3085020"/>
            <a:ext cx="1023174" cy="53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CuadroTexto 39"/>
          <p:cNvSpPr txBox="1"/>
          <p:nvPr/>
        </p:nvSpPr>
        <p:spPr>
          <a:xfrm>
            <a:off x="2988957" y="3152863"/>
            <a:ext cx="2971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Antiparras</a:t>
            </a:r>
            <a:endParaRPr lang="es-CO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765" y="3646096"/>
            <a:ext cx="828235" cy="7434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6965" y="4546502"/>
            <a:ext cx="738984" cy="855422"/>
          </a:xfrm>
          <a:prstGeom prst="rect">
            <a:avLst/>
          </a:prstGeom>
        </p:spPr>
      </p:pic>
      <p:sp>
        <p:nvSpPr>
          <p:cNvPr id="41" name="CuadroTexto 40"/>
          <p:cNvSpPr txBox="1"/>
          <p:nvPr/>
        </p:nvSpPr>
        <p:spPr>
          <a:xfrm>
            <a:off x="5181600" y="3814056"/>
            <a:ext cx="214576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Impactos</a:t>
            </a:r>
            <a:endParaRPr lang="es-CO" b="1" dirty="0"/>
          </a:p>
        </p:txBody>
      </p:sp>
      <p:sp>
        <p:nvSpPr>
          <p:cNvPr id="43" name="CuadroTexto 42"/>
          <p:cNvSpPr txBox="1"/>
          <p:nvPr/>
        </p:nvSpPr>
        <p:spPr>
          <a:xfrm>
            <a:off x="5181600" y="4804656"/>
            <a:ext cx="214576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Radiación</a:t>
            </a:r>
            <a:endParaRPr lang="es-CO" b="1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6090" y="2286000"/>
            <a:ext cx="1070195" cy="57300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600" y="2286000"/>
            <a:ext cx="1143855" cy="638927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256101" y="5401270"/>
            <a:ext cx="84306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>
                <a:solidFill>
                  <a:srgbClr val="000000"/>
                </a:solidFill>
                <a:latin typeface="Franklin Gothic Book"/>
              </a:rPr>
              <a:t>Los tratamientos </a:t>
            </a:r>
            <a:r>
              <a:rPr lang="es-CO" dirty="0">
                <a:solidFill>
                  <a:srgbClr val="000000"/>
                </a:solidFill>
                <a:latin typeface="Franklin Gothic Book"/>
              </a:rPr>
              <a:t>superficiales sobre el lente </a:t>
            </a:r>
            <a:r>
              <a:rPr lang="es-CO" dirty="0" smtClean="0">
                <a:solidFill>
                  <a:srgbClr val="000000"/>
                </a:solidFill>
                <a:latin typeface="Franklin Gothic Book"/>
              </a:rPr>
              <a:t>ofrecen </a:t>
            </a:r>
            <a:r>
              <a:rPr lang="es-CO" dirty="0">
                <a:solidFill>
                  <a:srgbClr val="000000"/>
                </a:solidFill>
                <a:latin typeface="Franklin Gothic Book"/>
              </a:rPr>
              <a:t>prestaciones adicionales </a:t>
            </a:r>
            <a:r>
              <a:rPr lang="es-CO" dirty="0" smtClean="0">
                <a:solidFill>
                  <a:srgbClr val="000000"/>
                </a:solidFill>
                <a:latin typeface="Franklin Gothic Book"/>
              </a:rPr>
              <a:t>como resistencia </a:t>
            </a:r>
            <a:r>
              <a:rPr lang="es-CO" dirty="0">
                <a:solidFill>
                  <a:srgbClr val="000000"/>
                </a:solidFill>
                <a:latin typeface="Franklin Gothic Book"/>
              </a:rPr>
              <a:t>a las </a:t>
            </a:r>
            <a:r>
              <a:rPr lang="es-CO" dirty="0" err="1" smtClean="0">
                <a:solidFill>
                  <a:srgbClr val="000000"/>
                </a:solidFill>
                <a:latin typeface="Franklin Gothic Book"/>
              </a:rPr>
              <a:t>rayaduras</a:t>
            </a:r>
            <a:r>
              <a:rPr lang="es-CO" dirty="0" smtClean="0">
                <a:solidFill>
                  <a:srgbClr val="000000"/>
                </a:solidFill>
                <a:latin typeface="Franklin Gothic Book"/>
              </a:rPr>
              <a:t>, empañamiento y </a:t>
            </a:r>
            <a:r>
              <a:rPr lang="es-CO" dirty="0">
                <a:solidFill>
                  <a:srgbClr val="000000"/>
                </a:solidFill>
                <a:latin typeface="Franklin Gothic Book"/>
              </a:rPr>
              <a:t>metalizados que </a:t>
            </a:r>
            <a:r>
              <a:rPr lang="es-CO" dirty="0" smtClean="0">
                <a:solidFill>
                  <a:srgbClr val="000000"/>
                </a:solidFill>
                <a:latin typeface="Franklin Gothic Book"/>
              </a:rPr>
              <a:t>mejoran la reflexión </a:t>
            </a:r>
            <a:r>
              <a:rPr lang="es-CO" dirty="0">
                <a:solidFill>
                  <a:srgbClr val="000000"/>
                </a:solidFill>
                <a:latin typeface="Franklin Gothic Book"/>
              </a:rPr>
              <a:t>de la </a:t>
            </a:r>
            <a:r>
              <a:rPr lang="es-CO" dirty="0" smtClean="0">
                <a:solidFill>
                  <a:srgbClr val="000000"/>
                </a:solidFill>
                <a:latin typeface="Franklin Gothic Book"/>
              </a:rPr>
              <a:t>radiación</a:t>
            </a:r>
            <a:endParaRPr lang="es-CO" dirty="0">
              <a:solidFill>
                <a:srgbClr val="00000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4284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228600" y="206514"/>
            <a:ext cx="8610600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PROTECCIÓN OCULAR</a:t>
            </a:r>
          </a:p>
        </p:txBody>
      </p:sp>
      <p:sp>
        <p:nvSpPr>
          <p:cNvPr id="9" name="AutoShape 6" descr="data:image/jpeg;base64,/9j/4AAQSkZJRgABAQAAAQABAAD/2wCEAAkGBhQSERUUEBQVFBUVGBYWFhQVFRUUFBUVFBQVFBUVFxQXHCYeFxkjGRQUHy8gIycpLCwsFR4xNTAqNSYrLCkBCQoKDgwOGg8PGiklHyQsLCwsKSwsLCkpLCwpLCwsKSwsLCwsLCwpLCwsLCwpKSksLCwsLCwsLCksLCwsLCwsKf/AABEIAMIBAwMBIgACEQEDEQH/xAAbAAACAgMBAAAAAAAAAAAAAAAEBQMGAAIHAf/EADwQAAIBAgUCBQIEAwgBBQEAAAECEQADBAUSITEGQRMiUWFxMoEUQpGhI7HBBxUWUmKC0fCSQ1Ny4fEk/8QAGQEAAwEBAQAAAAAAAAAAAAAAAgMEAQAF/8QAIxEAAgICAgIDAAMAAAAAAAAAAAECEQMhEjEEEyJBUTJhcf/aAAwDAQACEQMRAD8A2ziyHQiWM7jUZH+2qy2RENNdEyK5axILOgBBIUcafcQIofNrK2zBEf69tvieTT62eJbWxVlGFFtaAzK6CxqTF5sFEIzH3Y70pbEyaqxQrbJ8s70FWBRIoK3eqT8RV0DzcqbC5rW5Q34mvTiKbZLwdkF8UPriprr0K4JmOwJPwOTSJs9DEtGz4mvLd/egLtystXaTy2VcNFtyi/2PFb43pwO2od6SYLF7gSB7nimFvNjHNbkxLJsmjlljdDW3ZFpIoN8VQF/Mie9Bti6PGljVAZE8ztjkYypbeLpDbuliAOTW/jlY3BBAII4IPcfoR9qYsmxUvGtWixC8DU2Gu+bbvSKxjJ2G59OTRCZjobfkcg02Uk1RLHDKMrGVq4q3dCgb/UaZ9P3rfjMoEb/V6mqw2ZrJKiCeTTTKcZEuxAArzZ4qVtnuY/I3xii85piVsgaoANVjFYQXGLJwa3x2Mt3GttfabfYVYbeEsm3qtGBEipHFpWU0pNqznGc4O4r+VTtyRReDzW4iAA6YO/anljMdbNbC6j3NSXcpW4hV1g9q2zo4kuioZqhxF0leO5rW1bCnQq1csLkC27YUCPU+tCJk62b6uSCPStsd/HRJlOBULqCQ4H60xynNfDL+MukR5aPxOKS0mrbfgVT826iZjxtGw9K2MXJg5ZrErQB1JiPxDEkz6e1Vt8MVMGmReZng1syAhQN45JqyKlB19HnSlGav7FkCso/8CTuAfsNqynckIaYZknUlt5FsXLT8kgpo/en/APd5xKFxdYkCYbzCfgVQcR4XizhYAgbQwE/7t6vPT2s21C3Arj6ig7e+oR+1ed/Z63FfRUcTgGBOsx8K0fy2oHxINNuocIxusVUnfdpB1H1IHFJ/BNUxbJWkSfia0bG1E9s0LcWi5tHLGmG/ja2GOpUzRXgu13sZ3oQ4/F1G96lvjE9/+8CvWuxt6VjnZqxUEXLlQm9FQPeod7lLch8YDBcZReHxJYgKCSeANyftSEPR+CuMDKFgRJlZkCNzI4EVqmwZ4kMTiK9tMWMDc0LaEkA7fvV0yLpa2DZOIuMougsrKNSgS0ARwSQCCfTtEHZZKBjjvQky0b6udIkDsTBMH2hWpphsqGoG6sW10qAJWQ14qxn/AElmPyy9jVtzjLMPbKHDW1tuXB8RiSGZQxXyzEFonYTNGZpnVq8gs3V4IJS2IJKkEeWeJ++1JllbdodHxl02UHA4MpdaJZQHUOPUnwxHv5h9iaV5tidwyqVTZUBMkhAFk+pMV1vJ80Uvd8WwQhFplkIR9JhfNsX0mTB7ke9VnOOi3xNl7lq2Leh2ZLMbm2B5Y7EwDt7jmK1Zt2wHgSVWc5GOplhs3XRpYmDFb5flzib9y0XcsFVYAVAB9T6gY4AEjsaWdQXQ2Id0ACMZWIgwApYR2LAmY3maNz5aYPqS2hpjs88TSBsF2FP7Ga3BbVUO0ftVIwNuWE08t5gyK4I9lrJu0kYoU3IvHSuc27bQQJO7N70w6hzFXUm2wBqpZWgayGcwx4+KVDMibhE7DilcLYaySii9ZN1Eq2v44lhSjPeoFvEG2NJH9KQLjOd96jtKd/mnRwq9icnkSqg/F5m11ZY7jtWWR4i8bil70dg2jT5VIbjUDMgwSpO3705x4x0SpuctkuEwIdiDtAn59h6mnt3K8NbtowOptiTcOlY9CvP3ry6q2MO3mVpkqVgkHtv6iqbhMccRd8O7cBMTLsFBj1PAj0qaeRyZ6OHBGEbfZ0P++8IP/St/YAj7HvWVx/GZ0UuMoZGAJAKyQY9DWUospfiLJe6cWy6hLiufzAcg/wBftVlynD3bCswAcc6Y83/lIA+9a5fk8kLci63Maj5f3r3OszuWla2UVQREgktH2P8AWju9EierZVM1xQuXC0EEn/MD/ImoUt0LdPmMVNavVXDoind2SNh6ExGFo9blR32FE4oFTaEN+1FQaaY4laFFqktFUZWQC3W4s0Vbw9FphayjXOhO9ioWtU8vYXY7cUve1XOJscgCLdWbJcOLX1uw1oGC2yyvxqUq2wJ3+mRM8ztSZbFNsPbvLbEGUO0HS6ie3mBC/FBKOg+dljwGU2cRiFcq/hsfNp8ragASGH5CdiSJ5MRTPqfMBgivg21cXXc+GSwW2wiSkcKS3HqD60VkmPvIltBZD22B03UbVpdgNYJBIAEAQOANjVL62x5JGqJIaFDAwAYJaDzSm7G40kRYrNmxQYeJALJqYyAWJcW7awDA+uP3Pqq/xB4TlTrXQdJEgEFSQwJUkdiNpoPpzqj8JeLsi3UKkeGwlSwB0N7FSZFLM2zc4i8965pBYzCqFHoAAABQ8h6i+T0dTynrw4hQHQDRMEkmASIUeggd/WrRlvU1vQy+MtuQQF1HxQT3tqBJ/cVyHp7qq3Zw9y14ILvJFz020ifURIjjeeas3T+WtctDGINrNxQ6HYHdTt6gzFZ2hMoU7LB1B0k34P8AEOzsyFmuhj9YYyrsu+o/SIJ7z6iucupZizf/AJ7V1jL+q1uC5ZA1tGlrd1WKm22zamUGInmq3mGAt2Xc6XsBWAVgQ10nzSFQwVG27fAo8cvpi5qkVfD2I3oi4CeaLxuO8W4XIiYHqTAiWPdj3NRFZq1R0QObsN/HjQN40giKr3iHVNOlyV2EgUDiMuZDuKXGKT0NctbPcO9Mrdzallm2aKRqpiiSezfEXaZdMhbt1UckHsQJ/wCR+1KGSaZZNh9DhmIUKRuD5/sBMfcUGRWjcbSY76qw1u3auKi6CeCoH1d5BmJ9orl/9xX7yXbluCtoS0lpI9oEfqRXYM1wtv60LXfFXfVcZifgCI+K5/dwBVmtqdKnkb7fNeaz0VlcOihie81lX650Gk7YhD/tHcf/ACrKEq9yLbi86XxBcwoK7c9/0M/zpdmH8QBzclj7R9qWWh8if8pgiird0jYE/fvXorA10eM/IT7Ft7C0ObcU1uGhbgFHVHcrQJrio7l2trxoS49a3R0VZsd6kSzUFu5BohbwoBrtdEqrFSrcAoNsSKHfF1lpG8WwzEXRQUSahfE1vYub1l2FwaQxw+GmnGTt4dxTpB3G+wMTuJIIj7UHglkwN/Tt+1PMLlrEbBp9iN/aIk+wEb106UQItuRds4QJbAtjShKuO0nfmO/f7Vyj+0G74lzxGUBhClgoGqAIk/maI3rpmI6d8fDLrv3vIAVSUCA8QwUbxuJmql1Rhrd20qlSGSQDrYhZA2CkkL67c1C+iuU1GSbKXgOhvGwF/FG4Q1v6UhdB7kMSdUkcQI9/QDo7NUwmKS7fti4gmVIB5BEiaPAfSbYEbgEfy+3/ADUWddIX7Co7hSH40nURA1QY7xB2mg/wfjyyncZC/PsxS9irl21bFtXaVQCANgOB32n5NWXpLM7+n8PaJYOZNsCZiDPvx+lRdH4PDKWN4a7hUhFuAC1JBnUZkeo+KeZXatWbxvW0EKuwV2K27ukToedREkkGfajR0pxevwtXTjraksRba8YJYgDUp3EnmY/ek3U2X+LibzIpO7E6bbgSd51kw3P1KCPfvT7pm5bxKLceGOptYeTpO4VjqnYghvtSLMsfN9zY0G2S0IFR1KwfygB+PQH5o43ehWSSraEH4NkMOCD23BH6jY/amOX4cHf0qNrquAV0ACRpVSkE7kkHck+pPaiMBfCnfiq7bgQaUwS5n7K8AbU1uqLtvURvWPltpzqkVvduqo0rSMUZOQ7NljwdiU4OvRh6ZKoNYbVesonhvKwG3ao9FJMsVkdmAg/aN6j0V6ayUU0Yskk7LTkmNRlKultCBtc+kewPt8VBisP4qh0tI7E6S6CJj/Ue1Vs3yBAMD22onA9Q3LRXST5dgCZWD/przsnjO9HqY/IjJVKwu7kNqTre4jd1AkD4MV7Ql/qZixJuRJOwNyB7cVlTcGVrj+CgCvdVeTXq2mb6RNey6SPFVyZBceh3apHO+9SXQohYMldU9vikSaRZBNqhbfNLbr0zxIpVdG9Jm6K8SsxWrYuanwuFminwG1ArGvihPcvVB+Ig/wDNE4yxFLHNLkx0EmifxaLwDywBpXNF5c/nHzQ8g3DR0fJ8MltRcbcCJHqKxOoNLwjXLmo7agJAP5URNgOfmprlrVhhp9Kq+Fmy7EoLgZShUkjkg8j4j3BIoJSFRcVo6RkV17hcLiFBuLo866VtyYKqpPmufeN/tUuM6ftIAl9hp2GtjBI3AIPr7VUciLNcG+gkAgKvkReFC78+g+5PrZs3ztBZS14Ye6hUWmYhgCWAYEnb6ZOrjY/NC0dKKaK1e6K8Ey94XCZ4EaN/KNXJ/pP3oTNbN/8Ah2yLjiSUO5WOGG/bg+33q84nJFxD208VQ6jXcVH80HYRtHPf2FetgXRxZt6HQ6/EDEeIuwjTvIkgSfbfag+xKxy5XIouHyRnG1sSZ3Yqu/uSR+9PMqyUi2F3e6CwcRIEEkBfymVgT7Gng6dRMQDe0i0bbEKdJ0uCoM3BJ/NIE/yoTO82fDnVZddK/wARfCClHVebRjhhue/JPajiMXx7Mx+Y2Pw6l0Zbsm3ojRcQzK+bYwfKQAd+3FU2/fXUx0tzsdS7HnzQOfY71sesFuBi7XQ31BlKs4gklTqhbi7n0MbHgSqzLqTx3Y6LaamJlV0swkkaoMT8Cm49M7IuSGpxhbkk/Jmh7t6liY6tbmMqy0R+t2MGxxAG4+3PPet7OY+p+PmkFzE1oMTQrJQbwckXC3jx249+aKTFzVNs400ww+PqiOZMhyeJXRZDcrRm+1AWcXNStd2+f6e33o3MRHDT2bM1DXrlavfoS/fpLkWRxk5zFv8A3D+9ZSprtZS7H8B5dkAH1pjkEOShOkyGDfHairWWJdUASsd4kR61aMv6esWkbSRceILdgSOwpeTMnGmFi8d3yRRepcJF1mQHc9vehjhn8OSpkAdjME10mzZFvDkOAdMHUQOx2oy9i12J0EEcQDIpXtZVHx02cry3A61dipaBCjtJpVn+HVL2leyiY7EjcV0zNs0svAtJ4SBtLMo3JNDZ7/ZtP8a22uQDpPPFD7LdsJYeOkULL1prEDbbYj7EQR+lRLghbaGENJ8vYexNSkGPb1qrG0yHNa2V/M7NV6+u9WrMU5quYm3vS8qKvHloCqfB3tLCtPCrPCNT0WWdK6cz1CmhzTV8rR91Irktq8y8Gm+D6nuIIk0LQiWO9o6E2iyNzVTz3OwSSh8x2+Bt9t/++6LGZ+79zS03yTRI1Yy34fqC5aIFptDAIHdJBOjZV9AI0yByeatFrqe6t69dFxPGa2obywV0hnB4jjSDFc2wd3erHazQFYZVIK6WIAVmAEAlt9wPam8bQifxZYMyzq/fuvbuEtDbLtCkSi6RxyV+Y96qaZuQ+l2YWiX23OjVw2n2MSPn1MynHqpOpSymNg+lhpIKkPpO+3pSXGXdbsQI1MTA7aiTH71zVHQ2bZ1cRrs2yDsuplXQrOFhmVYET8DeaEXjmsnaP371kViQ5s2F2sN2tQtb27c1pmjFQmiEwlE4XDUztYWiUGxcsqQm/CmpBMyabvhxUDYbk+n9dqJRoW8iZrh7tENiNqFCxWxp66JpLZl29/3+n/fShWYmp2StClC0EmkQMpBg9qypdNZWUFyO05g1uyvh2lExE/PJpXleWkl2DciCJgSODS/PM4dXKlQI21DhqTZn1abdson1MI+KgLG96CeoL11FZXuBR6TJPxSLLM+NpxqlwYGr0HpvVdxWZ3XaXcseN6ItWLukEKSOZI2okihUjpmWZ3hrzaNgI1Sx7imubpiGtzg70o3bn9PSuI4TEjxTqYrPpxXQMrzx7dv+GTIG3pQpB00iwZv0xbTCpeafEAhgTAJ70ilblnSjgMO54HsKtHTr3MxtnxzpTjTwWNa9U5CmFtqbaqoiCx3P296KL+iSceStHP8AH2hw5kgcjlqRZphEhSk+YbqeRTnEW3uHyA78SdzSg2Dq35p9NiovjsATCVOuBppZwlEphh3rfWd7hE2AoW9g4q0CzBkbEbg99uDQeIwtd6zVn2Va7aioaa4yxFLGG9IkqK4S5IktXoo23jKWVurVylRkoJh9zEzUBeotW1eGicjFFImDVuzCduO080KDUgauTMcSYUVhh6UIlGWaZEVMaYaj7bUqtXKMS56T259Y3/eqItEM0+wpqgutv6fFTLxUVxaOhSZDpr0W69WpiBtHoPXn7/p9q45kYiCIBkfpuDI/l96GuUcbdB4haxmx7B9dZWo099U+0RWUqyjidBz3F23crbYORsSOB6mqX1RhRadfMDqEzVivW1s3yUG0yBSDqPEeO5Zxv22rz00x8cii6orL3t/irXhP7RlXC+A9sE6WUGNxNE9F5PhnVzeZQwPlDcfNUrqywiYm4LbalnYgRW2x8FHJKvwFS8NU+9XbpHCPiHKI4G208TXPrRq4/wBn2M8PErP2+a1Mpy2o2jquBxS2Li2ZKsonUPpJqbqU3L8anUWgJYGOQO1VbNkv4i/oDaQTJIEbVbm6YtDDnUzMQk6z7D0rOiRO0jnmKziyILW9TLssNHwSKUJd1sWPJM1Fjbo1MFkiTuYmtMM8VXiSQnNtaHVpdqkihLWJ2rHxdV2jzuMmwqagxHFDnGVBfxlC5IOMHYvzAUlu80yxl6aW3BUWTZ6uFUjQGtlFei1ReHw1LSHNkSWa3NimtjBVtewsUxREvIJDarFWjUwhdtKx3JJMAACSxPYAVs2VXBdNorDjsSB21CDwZER6yKwK7BkFMsHg5P8AE1IAA30amIJAWFJEgk805wmQhmtnQXRUJYwYIZRoYAd5YNHf70fi8n1W7ly0r6F8RVuEzqaHuPBHAGhB/vNdy/AGrKyNiRMwSJ9YPNGWBU5y5Uw+tgA8IVOosX1k6pThFVSN+dUb9gLYu06LsnmqGdpa1uJWgvD1qN74qhMjcdmpqS0ajtW9QYgjaNiYJkx5R3962tHesuzWqD0snTMbUDirdW3KsLrAI+nSQ3zVbzTDFWMetDHInaZ3BqmiAZcneZrypkYwJFe1O5MpVljzjAgkDvP7VXOqcnK2g9mWA+ojgH0qz9RYgfiSiceoH6ie1Kc0uuyeGuyjsKjSoOPxls5211x6/agLkk1c/wDDrOYXef50Fiei8RblmtkKOT2oqZViyRb0adK9FXMSST5Egwx4n0qJcK9m+Au7K0CN+DTXJ8zu2VNsGFbkc1Pg9K3QT9U7USQ3k32Xv8fC2rgtkNsLg9PcVZMZj0OGbSZXSRA5Ej0qu5Jhnd5uyTzHt2FSY7I8SrO8qqN+WYIArhHDjsoFzJGYkgiPU7UvxOFNvng8EcGrtmFq7hzqupNq4NpI32nbeaqOcHfZSi8gSDz324p8WxLF/wCJitGxdD3moZ7lG5GrGmGNi6huYmhfErxnJMkyTuSdyTQOQxQSNnea0C1kVup7dvT+v7mh7GdEtm1TbC2KW4c0ytX6ZFIRNsPGwoc4pQTq4IImA2kyDq0nY8Efc96FvYunWQ2cLfAtvAukeURc1s8iRz4bKRMDyke/fpSSAjF9s06eyG7exCNhiumRrYnSqofLc1BvykTtud/g10PLsFas4shbNu+bfkW5sDaHhrpAWCSpJImdp25M6ZTYt4LCHwwWAJe6rgW3ZwYIUneBEAGdhM81Tcw6tuMrLATUJZvzjeV2mVMBTzOw+872WRSq/sv1vHjDPiHe6LpuElsPbA0AhVUA6uDpid6k6f6jtDCQbaoJcPqKooJYx9QjcRXFP7/uI3mlidyzGSew247etP8AprrezbLJiEDi4RL7+WJK+WY2Yz9zWNaNnFraLj/hhMV5LNwfwDpZzJLuz69BgACPMJjbV7CqKmR3hf8ADuo1s6jqkd9z5SdmnsQSN543q79M44Whcezct3QzByouKrsx58pO8z6R8VN1Jbu4pQUtcpcl0bXcVLe9xIjzM22yx877FGTiT1y0c8zZPBYLsDG66w5X0lgAJPMf80Nh7b3J0CYojKcpFy6w0OF30hgZ+5iJpn+HWyp0yAdiO4PrTeboBRjYNkuEJffY+hprh+n7j3IVSaIyLpu5iLguIfKOTVtvocKBoaWis9rRjxJ99A1vImw9mZlu6ii1yOyUVmEkncH3rS3m7NaDOvfelecdWKtuFG4NLcm9saoQiviP26bw8/TWVVV/tCaNlFZWFPFfhd8yFq1s4Uau8DeqpeywkkoJEmPijMRjbVy5afEsz29I0qNo9zTnMbdpLJe20CJHwaFxa2ROMZWrOcJddLv0kKD/AF7U6zLPmuWriXNwdOgAiSab4W41+2GFryjYGOQO9eN03be6t3SJAMrOxPrFFYccVdFGsZaE81wc8Cn2SZRauNLIQQZVh604zTp9XUktpj9PiacZXdtiyrQqhRBPqRzXWOVN0wfLcwCX4uKVWD5+00tznqhy3ZrZ+kCBK+m4IoPqXq6LbQswYAH0me81zjMcTfw13/8AoWBdUOFDAwp4Ig+U+1CZuTo67h898ZLaBoSQLiuAG0/5Vbj9qq3WmGGGE2bbKLhaCXJgCNgFAHxJO1LcrzdbqarWpDbA1ueQSdj6RVq6jy57+CLrcYsNEKWlYOzERyTRR0Ip20chvvvQzmisxwjW3KvE94M80E1MbHRR5qrdajC0TatzWIJnipW4tUdYwk0YmX0VCnNCgIRW2s07sZIzmFFO7HRBKw0A1zdHL5FFZ6uXRGUKMTYv6pUOri0QPEYqwI3mAJA823HFD5z0c9vTpWfjv96edP2Es4q1cW0sKTsumVkRp8oJuPB5YigbsJNItF5PHLpiPIBIAVvqiZBkQDMCZiuTZ9ii2IuNEDUwAMEjgc/YfpXVOpMO4k2lYySSfyqCsqJ7yD2qgZr047C5cTzEGWTuFMS5PAH/ACKCzFJ3TEvVef8A4i3bFvDraSyNGpQTJbeC54B7LMDtFVvD3PMJq6ZTnX4Sxetm0rm4IDH8sqykH1ENVVXDmZAMUI3FkVUi62sofA30YOHlJDaGXZ1I+lu4kiavnSmbFbIuIruJgpDA/V+V408Bf09TVAs5Tft+E18XALgQgtJlWO0E8/HvV36Zxeh28UOAo8kAsg3Ijbjb7UbWjLEfUym3dcIVBDE6NyyegYhoZt5kyKC6dwN/EXCG8wO5NPepsKXuXGQK66jBYsx+R5oA9hTzoSzotM7CDwNoFa9KxS7oY5bY/D2tCwD3pPiL8tuZNMs686GJDdiKot+6yEknigT/AEyUr+KLdjs2s2rP8SINc+zbPrbErbiPXvSvNsya4fMTA7UpCSRWoZB0tjYYkHeayneD6DuPbVgRBE1lFo33R/RhexBYr6AAADsBU9247H6iU2WOx7n9BS61e35rbAhgotlpliZ+avyY+TSXR4uHJxi5PsvGVdVhLehliOBxC8ClGKzOMQLltvKOV9Z9PvQ2Y4hWVgAJWFkesc0pNzb3/wCmp44efyKZeS4fEtGYdaax4elVRgZ2nf04P60NleHd1Mb2kJgyQfNyIjzftVZujUZ43qw5BmItqbbamRjLKDp443rJ4aWg4+Q5vbABlahbiu8afMupSZ3mDHHzVaxuSNimuXbt0hlgKNLPqgbAt+UQOa6auXJfQ3igUjZiG1Qq9oHI9yDS6/0xb0BrcWwSDJ1bgkep29qlsdGUkyo9M5DdFt9otyC2wJc+nE7Vas/sK1pUtCLvlPHl0RP0yNQ9xJFG47DpgwWbQ4iRakatQ3BYenxvVF6gzd3u61CqIhdIBUr3UqSRz2PFMjFvoOU/0r+eo3inXEx2DKfuG80/NLDbppdQsSW3J3JqFsPT+AKyAK2qPwtisSxR2HtxWxgDPLoKw1mmGHQTQVt6Nwr7iKdw0RvI7Hdxls2S4ENVbu9WNIKsSZ3FW3NsObuHEenaqNfydgQyACNj71BJ0z0Mc1VF3yrPPGXS+47n3pLnCeHeV9TMymUG228jTzvMdqk6dy/QRuTPPzU2d4hBdBJgrweIPrweOftWxOlRax1Oty3Ze4pW4/le3ywIgBuNgYnf4pJmmVOr3GDg+IzE24ICKTsonciIpHlHU7jFKUutCiC9wB3uhZJViw4O4HoKveBXDYvEu+tUZQFt2tcbDZ2/1eYso7fPYJxaMlHkijHpmy8LiAwOr8hAhdLt9/pG9C5ZlBttrCyVO3BG3seeK6DnPT4YBQ2i7I3OnSV4mCY/NXt3JUS/btorFnmNQ8p0CS2qNuO1ChfGVcSv2lu4xSzsbYYLDMCVJWCGVANm2iR6mi860atIuBWA1FADp3j6T3AmmeY4kYa/a1MtxAHItcAMRKxyI1kCe2obACkPUmZvfAuW7Wm2eQQFJDBf/KJUcGCTzzTKsa2kqBcLivDLKH1T2PrTe3mF9dFsr5DvIqvZblXiGSxBkAAkkgek+ldGxuizYTURKr962aS6Mg27YnzfO7dm35gSx4qu4dBeJYqSsUyzLEJesnYH0qvpmBtoVXalckKc62kVHN7gW6wHE0vtq5+lSTTbMFDEk81cOlxhRh/OQH7k80Wxyyr8KVa60xFsBNRGnaK9oXN0tePc0HbUYrKwasON7osaXKKtXaVJdqdb9eypHhSxjl8VPaJMn3NRE0AuIqUX61UlSFOMm7YQGoi3eigQ9bh6GrGdINGOKkkEgkESNp2iK0t57dZfCd2KGPKTIBHETQF27QzGhljiw4TkvsMzS+IKE6iDsTqDR6GduPvSp5bk1Oy14qUMYJDHNkPg1o1ijIr3TR8QedAQsVIEooW69Nuu4mOdgbPFbYfGQa1v26DOxpUnRRCKki8ZP1CqrpbcU08Gzc31Df8AaufYd6YWcUQKS8KltGubj2WjFY23aEW9zVNznF+IZqe/fJpXiDRrEonLI5MNyK2qhrjsQBKkhgNAADBtPLkmFAHeT2oHAYxg/wBWguVXXOyAmJ+AD69vahGrZFpfHZRy1RfrGYeCve26rcVGEMqaYb6Z5NtVYx2cetTf4qOItRclodkJ1abiW7niari79lZAQZHlPpVLw2MZUKCNLT2EiRBg9pGxr22lasNgSzUN8kxkSjEQJ0TsN5BHsCGbb3pk+NKWoLCdRIgzzz7b9/Wq8tupVWeT/wDftTfQm7J1ncRhgcyYNzHwK6Ha6ZS/YDuWYketc0w9v0rpnSucA2TbaQQNpqfPDj0PwZeT2xM2TrbBUcCkZyxWuGTAq65lbUWnb0qk2cSGM9gePWo1H7Z0kVHqvAPaubA6TwaQPeYetXrP77XjEbDiq/cyVzIAmjKFOOrKyzVlMnyS5P0H9KyuplVocVuprKyvUR4z7JBU9usrKNCmEJUhrKytQqQPcqIVlZXMOBhrYVlZWGsyt0rKyjQt9m5rY1lZWi32C4ml1zmsrKmyl+AksUZbrysrIG5T27xS+9WVlHMDF2DGt1rKylFIRaoy1WVlOiSz7JhWy1lZTSYe4UfwR80xw7ERB7VlZXn5u2W4ekNsWZw+9V0WwE2AHwKysqV/xKn0CX12ovI1/iCvayiRNLsuX4ZP8q/oK9rKytPQX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0" name="Rectángulo 39"/>
          <p:cNvSpPr/>
          <p:nvPr/>
        </p:nvSpPr>
        <p:spPr>
          <a:xfrm>
            <a:off x="344369" y="1752600"/>
            <a:ext cx="42545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/>
              <a:t>recomendaciones </a:t>
            </a:r>
            <a:r>
              <a:rPr lang="es-CO" dirty="0"/>
              <a:t>para el uso de </a:t>
            </a:r>
            <a:r>
              <a:rPr lang="es-CO" dirty="0" smtClean="0"/>
              <a:t>protección ocular y facial deben </a:t>
            </a:r>
            <a:r>
              <a:rPr lang="es-CO" dirty="0"/>
              <a:t>ser respetadas por el trabajador</a:t>
            </a:r>
            <a:r>
              <a:rPr lang="es-CO" dirty="0" smtClean="0"/>
              <a:t>:</a:t>
            </a:r>
          </a:p>
          <a:p>
            <a:pPr algn="just"/>
            <a:endParaRPr lang="es-CO" dirty="0" smtClean="0"/>
          </a:p>
          <a:p>
            <a:pPr marL="285750" indent="-285750" algn="just"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es-CO" dirty="0"/>
              <a:t>Apoyo firme sobre la </a:t>
            </a:r>
            <a:r>
              <a:rPr lang="en-US" altLang="es-CO" dirty="0" err="1" smtClean="0"/>
              <a:t>nariz</a:t>
            </a:r>
            <a:r>
              <a:rPr lang="en-US" altLang="es-CO" dirty="0" smtClean="0"/>
              <a:t>, no </a:t>
            </a:r>
            <a:r>
              <a:rPr lang="en-US" altLang="es-CO" dirty="0"/>
              <a:t>debe </a:t>
            </a:r>
            <a:r>
              <a:rPr lang="en-US" altLang="es-CO" dirty="0" err="1"/>
              <a:t>deslizarse</a:t>
            </a:r>
            <a:r>
              <a:rPr lang="en-US" altLang="es-CO" dirty="0"/>
              <a:t> </a:t>
            </a:r>
            <a:r>
              <a:rPr lang="en-US" altLang="es-CO" dirty="0" smtClean="0"/>
              <a:t> </a:t>
            </a:r>
            <a:r>
              <a:rPr lang="en-US" altLang="es-CO" dirty="0"/>
              <a:t>a causa de la transpiración o la humedad </a:t>
            </a:r>
          </a:p>
          <a:p>
            <a:pPr marL="285750" indent="-285750" algn="just"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es-CO" dirty="0"/>
              <a:t>Estar cerca del rostro, pero sin molestar</a:t>
            </a:r>
          </a:p>
          <a:p>
            <a:pPr marL="285750" indent="-285750" algn="just"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es-CO" dirty="0"/>
              <a:t>Ajuste de manera cómoda</a:t>
            </a:r>
            <a:r>
              <a:rPr lang="en-US" altLang="es-CO" dirty="0" smtClean="0"/>
              <a:t>, no </a:t>
            </a:r>
            <a:r>
              <a:rPr lang="en-US" altLang="es-CO" dirty="0"/>
              <a:t>debe interferir </a:t>
            </a:r>
            <a:r>
              <a:rPr lang="en-US" altLang="es-CO" dirty="0" smtClean="0"/>
              <a:t>en </a:t>
            </a:r>
            <a:r>
              <a:rPr lang="en-US" altLang="es-CO" dirty="0"/>
              <a:t>los movimientos del </a:t>
            </a:r>
            <a:r>
              <a:rPr lang="en-US" altLang="es-CO" dirty="0" smtClean="0"/>
              <a:t>usuario.</a:t>
            </a:r>
          </a:p>
          <a:p>
            <a:pPr marL="271463" indent="-271463" algn="just"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altLang="es-CO" dirty="0" smtClean="0"/>
              <a:t>Partes ajustables en </a:t>
            </a:r>
            <a:r>
              <a:rPr lang="en-US" altLang="es-CO" dirty="0"/>
              <a:t>una posición segura y </a:t>
            </a:r>
            <a:r>
              <a:rPr lang="en-US" altLang="es-CO" dirty="0" smtClean="0"/>
              <a:t>correcta con </a:t>
            </a:r>
            <a:r>
              <a:rPr lang="en-US" altLang="es-CO" dirty="0"/>
              <a:t>t</a:t>
            </a:r>
            <a:r>
              <a:rPr lang="en-US" altLang="es-CO" dirty="0" smtClean="0"/>
              <a:t>res </a:t>
            </a:r>
            <a:r>
              <a:rPr lang="en-US" altLang="es-CO" dirty="0"/>
              <a:t>puntos del rostro: </a:t>
            </a:r>
          </a:p>
          <a:p>
            <a:pPr marL="742950" lvl="1" indent="-285750" algn="just">
              <a:buClr>
                <a:schemeClr val="accent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altLang="es-CO" dirty="0"/>
              <a:t>en el puente </a:t>
            </a:r>
            <a:r>
              <a:rPr lang="en-US" altLang="es-CO" dirty="0" smtClean="0"/>
              <a:t>nasal</a:t>
            </a:r>
          </a:p>
          <a:p>
            <a:pPr marL="742950" lvl="1" indent="-285750" algn="just">
              <a:buClr>
                <a:schemeClr val="accent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altLang="es-CO" dirty="0" smtClean="0"/>
              <a:t>detrás </a:t>
            </a:r>
            <a:r>
              <a:rPr lang="en-US" altLang="es-CO" dirty="0"/>
              <a:t>de cada oreja. </a:t>
            </a:r>
          </a:p>
        </p:txBody>
      </p:sp>
      <p:sp>
        <p:nvSpPr>
          <p:cNvPr id="41" name="Text Box 24"/>
          <p:cNvSpPr txBox="1">
            <a:spLocks noChangeArrowheads="1"/>
          </p:cNvSpPr>
          <p:nvPr/>
        </p:nvSpPr>
        <p:spPr bwMode="auto">
          <a:xfrm>
            <a:off x="307975" y="1179045"/>
            <a:ext cx="8382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Uso:</a:t>
            </a:r>
            <a:endParaRPr lang="es-ES" sz="20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4724400" y="1143000"/>
            <a:ext cx="3733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Mantenimiento:</a:t>
            </a:r>
            <a:endParaRPr lang="es-ES" sz="20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4803775" y="1739865"/>
            <a:ext cx="40354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/>
              <a:t>El contacto con las manos, la suciedad y el medio ambiente provocan </a:t>
            </a:r>
            <a:r>
              <a:rPr lang="es-CO" dirty="0"/>
              <a:t>el deterioro de </a:t>
            </a:r>
            <a:r>
              <a:rPr lang="es-CO" dirty="0" smtClean="0"/>
              <a:t>la protección ocular</a:t>
            </a:r>
          </a:p>
          <a:p>
            <a:pPr algn="just"/>
            <a:r>
              <a:rPr lang="es-CO" dirty="0"/>
              <a:t>E</a:t>
            </a:r>
            <a:r>
              <a:rPr lang="es-CO" dirty="0" smtClean="0"/>
              <a:t>s </a:t>
            </a:r>
            <a:r>
              <a:rPr lang="es-CO" dirty="0"/>
              <a:t>importante que el usuario </a:t>
            </a:r>
            <a:r>
              <a:rPr lang="es-CO" dirty="0" smtClean="0"/>
              <a:t> cuide y mantenga </a:t>
            </a:r>
            <a:r>
              <a:rPr lang="es-CO" dirty="0"/>
              <a:t>en buen estado </a:t>
            </a:r>
            <a:r>
              <a:rPr lang="es-CO" dirty="0" smtClean="0"/>
              <a:t>de la protección atendiendo las siguientes recomendaciones: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/>
              <a:t>inspeccionar antes </a:t>
            </a:r>
            <a:r>
              <a:rPr lang="es-CO" dirty="0"/>
              <a:t>de cada </a:t>
            </a:r>
            <a:r>
              <a:rPr lang="es-CO" dirty="0" smtClean="0"/>
              <a:t>uso y tener en cuenta la presencia ralladuras, </a:t>
            </a:r>
            <a:r>
              <a:rPr lang="es-CO" dirty="0"/>
              <a:t>roturas </a:t>
            </a:r>
            <a:r>
              <a:rPr lang="es-CO" dirty="0" smtClean="0"/>
              <a:t>y deterioro de la película del filtro.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/>
              <a:t>Reemplazar protección ocular o facial frente </a:t>
            </a:r>
            <a:r>
              <a:rPr lang="es-CO" dirty="0"/>
              <a:t>a la presencia </a:t>
            </a:r>
            <a:r>
              <a:rPr lang="es-CO" dirty="0" smtClean="0"/>
              <a:t>o </a:t>
            </a:r>
            <a:r>
              <a:rPr lang="es-CO" dirty="0"/>
              <a:t>indicios de daño. </a:t>
            </a:r>
          </a:p>
        </p:txBody>
      </p:sp>
    </p:spTree>
    <p:extLst>
      <p:ext uri="{BB962C8B-B14F-4D97-AF65-F5344CB8AC3E}">
        <p14:creationId xmlns:p14="http://schemas.microsoft.com/office/powerpoint/2010/main" val="399902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" descr="data:image/jpeg;base64,/9j/4AAQSkZJRgABAQAAAQABAAD/2wCEAAkGBhAQDxQREBMSEhAUEBEXERgXEhUVFBsbFBQVFhcTFxIaGyYgGBkjHxgVIC8gJycpLCwtGB8xNTMqNSYrLSkBCQoKBQUFDQUFDSkYEhgpKSkpKSkpKSkpKSkpKSkpKSkpKSkpKSkpKSkpKSkpKSkpKSkpKSkpKSkpKSkpKSkpKf/AABEIAN4A4wMBIgACEQEDEQH/xAAcAAEAAwADAQEAAAAAAAAAAAAABQYHAQMEAgj/xABGEAABAwMCAwUFBAYHBwUAAAABAAIDBAUREiEGMUEHEyJRYRQjMnGBUmKRoRUzQnKx0ggkRIKDlMEWkpOis8LxNDVDVGT/xAAUAQEAAAAAAAAAAAAAAAAAAAAA/8QAFBEBAAAAAAAAAAAAAAAAAAAAAP/aAAwDAQACEQMRAD8A3FERAREQEREBERAREQEREBERAREQEREBERAREQEREBERAREQEREBERAREQEUbfOIYKKMPncQXHTGxoL5JHdGRxjdzvl9cKKglu9SNeKagYR4WPa6pnx5u0vYxh9PFhBZ0REBERAREQEREBERAREQEREBERAREQEREBERAREQEREBeS6XJlPE6WTOluMADLnEnDWNb1c4kADqSF61Wbaf0hUCrO9HC5wo2kECR+NLqsg8wPE1npqd1bgOeHuHpDKa+uAdXPBDG51Mp4zygjP2vtP/AGjnorKiICIiAiIgIiICIiAiIgIiICIiAiIgL5fK1uMkDJwMkDJ8h5lfSzbt3thdbW1TMiWkqIpGEHkHuDCcfMsP0QaSijOGb2yto4KphGJYmuOOjsYe36ODh9FG8W3KaidHWhznUjCGVseMgMcdqlvXUwnxDq0n7IQWVFw1wIBG4IyFygIiICIuCUEHxG507mULDgzgmoIOC2BpAkwejnkiMfvOI+FTUUTWNDWgNa0ANAGAABgADoAofhgGVr6x27ql+qP0haSIGj0Lcv8AnI5TaAiKOpb/AE8lVNSNf/WIGxukYQQdMgy1zc/E3cAkcjsgkUREBERAREQEREBERAREQEREBERAULxpbRU22rhOBrppgCTgAhhLST5AgFS807WNL3uDWNBLnEgNAAySSdgAsV7RO1WatinpbOyWSGON/tk7Y8t7stc1wbkeFu58exONtt0HZ/R54pBjlt8hIcCZqcHq12BI0fIgH+87yWvXCnZPHLTvBLZIXNf4Tp0yBzCNWME89uY28wsF7L466sr6CphgIpaKI00soLW5GmVx1ZOSfeDYA9PNfoOR4aC47ADJ+Q3KCs9n90DrTRume0P7tsOXEDU+JzosDJ3cdB25lWhZXMxzOGKd7Qe8dU0s0IxvmWvbLGPweFqiAiIgKE4vmd7N3LCRJUyxwNI5gSnEjh6tjEjv7qm1Xr0NdyoI87M9rnx5mONsI/65P0QT0UYa0NaAGgAADkABgBfaLqqmPMbhG4MkLXBjnN1NDsbOLMjUAemQgzibiCoslzm9udPLa6uQPgmOZBA92S6J3VrOeB5NBAPixO8UcI+3Ohr6Co9nrY4x3EwGqOSNw1CORv7TDnPXGTsVA3q1UFJKyW711VWVhe10MbHPZu12W91RwHYZHMkgrQ7XXd/C2Xu5YtQJ0StDJBuQNTQTjPPHqgpd84ludBZ6morxStqWgMpzAXuBc/DA9wcNiCdWPRWrhenqI6KBtVKZqgRN715ABJO+NueMgZ64z1VS7cqZzrO54GWxVNPJIPuh2k7dRlwV7pKuOVodG4OaWtcMHo4ZacdMhB3IiICIiAiIgIiICIoLizjSjtkQkqpNOrPdsA1SPI5hrfw3OAMjdBNySBoLnEBoGSScAAdSeirFz7T7RTkCSshJPSMmbpnfuw7H1WV8U8Q1VxjEl2lNrtpLTFTtaX1E456gzYuby8bgGDbAJXxw/ZHPANrsIkYDls9wfnUDs1wjdpbjrhuUF0n7eqAktpYKyqdkgaIQAfxOfyXjm454irgRQ232NgO8lScEfISBo/5XLupuAL7O0iouUdHGST3dHEGAZ+80MP5n6rud2GQSnNZX3Cp3BIdMADjzyHIKffaaIO1328Oqng5dR0pLgTjLWeEhrOf2W/NSVt4fuF1hZDSQizWbJDmgnv5mnmXDm7I+0QN+blovDvZzbKBwfTUzGyAfG4ukf8w55On6YVlQQvCnCFLbIDBStcGOfreXPLnF2lrdRJ5bNGwwF4+0CscKT2aI/wBYrXtpovMd7kSSfJket2fQKzKp2iB1Xc5qyQEQUwdTUQcCMuz/AFmcA+ZAjB6hjvNB2X+1B77fRxDEUdRHM8dBFSMywY9ZDCP/AArQuMLlAREQFA1ceLtTOPI0VYweh72ld/AFTyh+ImlndVTQT7PIXSgAlxie0skwBudOWvxzPd4QTCL4gma9rXsIcxzQ5pByCCMgg9QQvtBCWXhCmpZpqhuuWpne50kspD5MHlG12BpYNgAPIZzgKNttRV1N1rWPkLaGnbFC2IMaNb5YRI95k+IY1DGCOY8t7auMIKgOBGUkrZqEFsRbI2rp3ySPimaWO0kB5cGyB2nfYEFwKy7gXgKorIDcqG4spq50sjnQxjEbPGdMTw0+FpwcNLSMEDC/QKz/AIp7MMy+22iT2GvBydO0MmeYewAgE+eCD1B5gPJau02po5xSX6EU7ztHUsB9nkwOp5D5j6hq0eCoZI0PY5r2OALXNILSDyII2IWYv49iLRb+JaTuHvGNbm66WTG3eNe3Og+ozjzC+WdnVXRAVPD1bmJ3i7iZ4kp3g/YeNvTJ3+8g1RVC5cZywXumtzo4+4qYXOZJqd3gcxshLS3lzaPxVepu1yrqZW0VJb3G5ND/AGpksgZDHo2cdecuGdPlzHNeXtIt9fBHT3gRskuFO0MeI9ToIWkzF0gYfFIcPa0k7DGceQa0iwGwdofEpg7wxidtROIIHyQFpZJIAWvAY0AsweuRn5YV57N+0/2tz6O4OiiuMcz4w0DS2TQdJ05ONeQ4aRz2IHNBoqIuCUENxZxXT22ldUVDuQIjYCNb3dGMHmfy5lY1VyTGZtfcoTU3SqJFqoHNcRENXhlkjJGGDo0jfcnqWzDa+K7XGe61RItNqz7NgjTJIxwdqIPxZw042z7seebP2c2OSeaW9VrSKmqGKZhP6qn20NA83AA/L94oPnhDstax/tt1d7bcH+Jxf44o/usadiR54wOgHXQkRAREQEREBERAREQEREBERBwBhcoiAiIgIiIPHdrPBVwuhqY2SxOHia4ZHzB5g+RG4WV3LhS5cPy+0WcyVNASDPSuJe4eZaAMkfeb4h11BbAvLc7lHTQSTzO0xRMc959GjP4+iDNOID+k4IL3ZhmvpXe8jAHePbgd5TSNG5IB2HUE45haRaboypgjmbkCRgOk7OaSN2Oadw5pyCPMLLeBOIW0VuuF6na4RVdfI+CIEFxy8ta0Hlkuc4H0YSrS59n4gZocdU8WctJfDVQk7OBGztjsebchBmHE3ahfKiqc+3CaOkE8kMAZTtkLjEAXastcS7BDscgD6ErvrKll5tdZPPTtprzb9EkkjIzFI8N3y8fEDhrtjyIaRjkrBSdildE58MN2nhoXPc4MZrEh1faw8NJ5ZPXHJcz/ANHqPxGG4VTHPGJC4B2oHmHaS0kehJQX3gC9PrLXS1Em8j4G6yermksc76lpP1VU7YeMXRxNtlES+vqyGFrPiax+x3HwudyHpqPkvDT9k14hj7mG9StgDA1re7eMNG2GjvPD9CrDwN2U01tkNQ97qqsd/wDLIPhyMHQ3JwT1JJONtt8hA3PhVsNLarC3cTTd7W6TgOZAO9myfJz3NA/datVa0AAAYAGAOnyVD4qvEdvvFPWVYeKV9I6mZIG6mRyPmD3GTfLQWhgBA+15FXxrgRkbjog5REQEREBERAREQEREBERAREQEREBERAREQdFbWxwxvllcGRsaXPcTgAAZJKyGsuU3E07mtd7PYKaRrp5HeB0pYA4tJJ2HX7oIJ3wFdO1u01FVZ54aZpfIe6dpHxOayRrnBo6nAzjrjCyjjS6G4WSndbfdUtK3TX0jD4mHLdErwN5I8gnUepyd84C22GNl9uDHRN7uy2x7RTsDdLZpgNnafst2OD0I+2cW7jHs5p68idjn0tcwe6qIiWvHkH4I1j6gjoVx2WV1FJaoG0J93GwNkafjbJjU/Xtu4kk55HOysd2usVLBJUTO0xRMc95xnYeQ6nphBmg4rv1oDWXClFwpwdLZ4D7045am43OATu0fMrvb/SEtenJjqw/7HdMznyzrwrfDxvSeww1s7jTRT6O6Eo94S8+EBjc5JG+2djlTphbnOkZ+Q/FBltP26mZwZT2ytleRyGP9Gnb1XoHa1XhxY+x1wcBnDdT+fLfusea01EGav7TopWOhutrraane3DjJTuliIP2/CCPoDyUTFc2gM/2dukbg2QD2Oqk93pORiJ0wEgA28IJ9D0OwKs8Rdm9srwTPTsEhH6xg7uUeupvP6goKwztaqKJ4ivdDJS9BPEDJA4+nPp5OcfQK5WPjW31oBpqmKQn9nVpk+sbsO/JZxV9l94t4JtlaamEnemqMaXNxjSWvJjftt+wqZxFTxxkfpWyyUbsbz0btDc+YYdUXLfGQc9RlB+lUX5wsnGVVS6f0bdWVMe39XrWmJwxyYHvJYB+7K35LQ+HO2PVVMorpTOoqlxAa4n3RLj4ee7Q7bBy4eqDTF1U1SyRgew6mkbH8sY6Hpjou1Vrg6oPeV8O5ZDcZgw9Pesjnc0fJ8j/xQWVERAREQEREBERAREQEREBERAWRdpPCUlunde7bhpH/AK6E/q5GOIDiWdQf2h/eG4K11fMkYcC1wBaQQQRkEHmCOoQfm213c2uZl2tYc+2zENq6fUSYndYJD0AJJjkxuNvPNu7QO0mC60MdBbC+WprZWMezQWuY0ODiHZ2ySByJGA45UxfezqWgnfcLM0OLs+1UTsdzMx2dTWN5AjJIafpj4TH8E3WUVDu44d9lkLXd5Ljuw06TsO8jb4SdtLSgtEXADv0hRSyPElJQ0DIqdhJz3zSG98WYx8AG+c5aPJQl2pKxrnVt6ubqCma9whp6WQt2z4Q6QDMjiOgBPq3krhYOMGVNt9vkY6BrWSulYSHOb3OoSDby0nmAfMBUngDho3h/6ZunvS+R4ooDvDGxjiAdB57g4B22yckjAT1p7W6WpJ7imuEkbce8bSOew5cBzaSeueSvK+WMAAAAAHIDYfgvpAREQFw5oIwRkHmOi5UbxDxDBQUz6mpfojYPq4n4WNHVxQUvtQ7OrbNQ1FSY46aeKFz2ysAZksBIY9owHavh89xjyWTyV7ZuF2RznXUR3IMo9R94Iywagwk5MedQ22BwOitE/t3EbTV10jbfZIXOdz3dpGNQJA7w9NR2ByGgnK7K6CGvLK+NrYLPa2OFEHtLe+fHpOnnqw6QMaOpw7qUGkXG8zUFup4z7+4yRwwQtznvJtADnH7jcFzj5D1URW08lLHS2mllea6pmE9XMCQ8MbIJKmpcRy1uGgDqDjovfwVRy1bxdqwASyx4pItyIIXb43AzI/Yud5YHopy0cOsgmnqHOMtTUOBkeQBhjdo4WN/ZY0fickoJZERAREQEREBERAREQEREBERAXXT1DJGh8bmvYeTmkEH5ELsVMpK39E1Dqefw2+eZz6SY/BE+V2p9NK79gFxc5jjt4i3OyC5ogKIPHdrcKimmgOwlhljP+I0tJ/NU7szorpRRi31lPGYIdfdVDJmlpaSSGd3jUTkncgYH531EBERARFjXa52mV1JXNoKZ8dKwsic6c+N2Hnc4wdDRg8ml22RzCDRuLONqS2xGSoeNZ2jiaQZXnoGs/wBTsFms1LUXV4ud8IorRC7VFTPLgX4BwS3Ykk+mXDYAA5Ufba+3UE7XUveX29ygEyZLo2ucMlzXYPLYZ3IGclvJW63dmNRW1Day/TCoe3eOmZtTs9D9r1A543LggjKK1ScSSMeQ6lsNO4Np4W4a6Yx7EkNPgaMY9Bs3fJGkt4epI+5xE0NgDW07dzGw50hzY+QfvjXjO/PmpKGFrGhjGhrGgBoAAaANgABsAvtAREQEREBERAREQEREBERAREQEREBddRTMkYWSNa9jgQ5rgHNIPMFp2IXYiCuM4N7najqqmlZ0jDmTQj92OZrtA9GkBeu02mqjfqqKySo54b3MMTNxzIa3UT/e+imEQEREBERAK/OvEdsdaTcKOtb3nt8ZdSVhbrcSx2vunuO7c4AOORIPIgj9FLw3ix09ZEYamJksZ5hw/MHm0+oIKDNewniG3PphTRxxw17We+8IDpg0nEgfzdz3HT5LWF+f+NOxeqt8hrbS+R7I3awxpIqI/VhH6wD/AHsdDuVoPZb2lsuUIhqHNZXx7PacNMgA/Wtb5/aaOR9Cgv6IiAiIgIiICIiAiIgIiICIiAiIgIiIC4yq52jxTutNX7PI+KVsDntcxxa7EeHuaHDcZa1w+qzDgrhOzVFDDUVNwkZUvjd3wNcyIg6iNOgnIG3159UG55Xy6QDmQPmcLJ5eD+HWDJubx0/9zafPyK6GcO8Ig+OrZKRz110hzjzw4BBqVRfqWMZkqIGD70zG/wASuiPi23u+GspT8qiI/wDcs/htHBrNw6iPXxVD3fkXn8F81Fy4NadJbRE/dgkcPxazCDRBxRQkZ9qpseftEWPx1Lyz8eWtnxV1IP8AHjP5ArNmXbg7JLaYPPkKWod+RGF7qPiPh9viitMxHQi1hwPTYnPkgs1Z2wWaI49qEh8oo5JPza3H5rys7ZaFxwyC4PGebaN5Hz55/JdVHxzp2obLXaT19mjp2n6kru/TfEcx91b6SmaeRqKkyOG/Mtj/AIIPodrdOf7FdOv9id/MvG2htd/kkcIamjr6V0Zc/R7PUs1gmNxIyHA4yM7j0yvQbDxI/wATrlSRH7LKQOYPk5+69fAHBtXQzVk9ZOyomqpIiXMaW7Rh43bgAfFyHkgt1JE5sbGveZHtY0OeQGlxAwXFo2GeeAu1EQEREBERAREQEREBERAREQEREBERB8TwNe1zHta9jmlrmuALSCMFpadiD5KBb2eWkf2Gk/4DD/orCiCEHA9sHKho9v8A80X8q7Rwlbxyo6X/AC8X8qlkQRH+yFu/+nSf5aL+Veuls9PF+qhhj/diY3+AXsRBwGAchhco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4" name="AutoShape 4" descr="data:image/jpeg;base64,/9j/4AAQSkZJRgABAQAAAQABAAD/2wCEAAkGBhQQERUTExIUFBIVGBsVFxcVFxcUFRUYGBYXFRgXGRgYGyceFxklHRggHzAhIycpLy0sGh49NTAqNSYrLSkBCQoKDAwMDg4MDSkYEhgpKSkpKSkpKSkpKSkpKSkpKSkpKSkpKSkpKSkpKSkpKSkpKSkpKSkpKSkpKSkpKSkpKf/AABEIALMBGQMBIgACEQEDEQH/xAAbAAEAAwEBAQEAAAAAAAAAAAAAAwQFBgIBB//EAE0QAAICAQMCAwUDBggMBAcAAAECAxEEABIhBTETIkEGFDJRYSNCcTNSgZGU1BUWNFRicpKxByRTVXOhsrPR0tPwQ5PBwiU1dIKio6T/xAAUAQEAAAAAAAAAAAAAAAAAAAAA/8QAFBEBAAAAAAAAAAAAAAAAAAAAAP/aAAwDAQACEQMRAD8A/cdNNNA0000DTTTQNNNNA0000DTTTQNNNNA0000DTTTQNNNNA0000DTTTQNNNNA0000DTTTQNNNNA0000DTTTQedvN89q78enp+jXrTTQNNNNBn9Z6t7ugIQySuwSKNeDI5BIF/dUAFmb7qqx5qtYWdCsC+P1PPKbmAVY5JMTHQ7Sdg2MHkPBJLsb+QoDV7GjMvUpmdfLjwxpETRAaUu8xHFhqSIHntXzOs/2h6dNkS58KLxL04RRsRtUyu2Wu3fXpakj0u/XQRP7RdKABOeAGFj/HJ+RZWx9p2sEfo1qJDhkMRO5CSCBqypztlLKgjP2vDFmUV/SHz1he0fs9mNliaASlDjRRN4OUuMd8bzsdwaJ94qQUeK83e9Rt7DZAkMsZjVpM9ZplJ4kgTLjyEewPyybCBf3WYfm0HXfxei+c/7Rkf9TT+L0Xzn/aMj/qa09NBmfxei+c/7Rkf9TUU/sxG3wy5UbAEBkyZ+LFXtZyjEem5TWtjTQYeFnS48iQZLeIHsRZAUKJGFnw5VUUkm0WCPK1NQU0p3NZXtRhtLiTKgPihC8VUCJU+0iILcAh1U88fPV3p+T4sUclVvRXrvW5Qa/wBegsayOr9eMbiCCPx8pgGEe7YqIWK+LLJR2JYPYFmo7VNGtfXNez2QFx5851dmmMk/CHxDDHuECKtbifCUHbzbO1fFoPrdP6l3Odip6kDDZgv03HJBIHzIGvg6d1H/ADhjfP8AkR/etc4/Uvf8SJ/DGaIch5cnHjYZClZI8hoYS5HhzNGZItyoW27exoAxdBjlxJUyThZHgj3yFYY41MmOHyYpY4ygYAJUbEFCV8y0aI0HTe59Q/zli/sZ/ete/wCC+pf5wx/2I/vWvzzA9lZoZYhNiWVgxUs4MecAyR04EpkHhUeDV/P01+z6Dm/4L6l/nDH/AGI/vWvRzcrDXfklMmG7eSGJopIlruYdz+Ig7kq24fmtXHRaaDI67MXxGkhmKDasiyJTeQEOSLIBBS+5rnV3pWWZoI5DVuisa7WQCav0vWF0aZcb32B/JBjt4qWL2wSx+KaXklBIJQP6pAHl1S6A+SMT4vAxyu5JZyJJkQonwRixRO513ta7lXw6G0Be6d11kysiOd1WEbmjZyiFdm0yK3PCgSIQT93n1oaEftZhsLXMxiPmJoiP9rXL4XRYsXKXLyY/NkRSIzT1LJcVSpuaqEjRq7sq0o8NVUUlno8JRi47yshDuTIYx33NQjhUdr+GMAVbc92Og5fG9rXkxJoo8kvkxzbFnVTKpQ5NDcUjKhljHmFHylSD5hXb9H6rHlQpNGwZHF8XwexBsAgg8cj01UeIxJsDHx53NuKuyPM4B9ERaAo/CoN8689KkRMrJgUjd9nPQ9A6eFz9bhv8Cvz0GzpppoGmmmgpTdLDCt8w5B8srqeFC9we3F/jzqH+AV/yuR/58v8AzavF2IFKBY+8eQfTgXf69elQgkliQaocUtfLizf1Ogz/AOAV/wArkf8Any/82rfuQ/Of+23/AB1Y00DTTTQNNNNBmdO/lGT/AFo/90uuc9r+qBckx5Gc+DjjHEsciOkRkm3yK4tgfEKKEIjHfebDcbei6c3+MZI9d0fHr+SH/D/VrSZAe4B/HnQfnnVvasxxZsXvRGU0kHuqn7OeRZMfEFxREBjukMnCjg7hxWsz+MG6Wcz9SkxzGkrwKJkTxHXqHUYwBG4PjUsUa7aPAAo3r9WMYu6F/OudfPBXvtF/gPnf9+g/OY/bHKObA0iSpCvu+NkBVuBZp4t0m5rJV1llgQDmvPZ5NZvRfaWUYsMmLmvmZUmJLLkRNImR4MiYrSI21RcR8bam0nneRRIBX9Z8MVVCv+zokQHYAfgK0H5unWm8UJi575UBkxGeRpYnKPJmrG8W9QoXfFdxelCgt0f0ka+eGPkO99vX5/jr1oIsn4G/qn+7VboP8lg/0Uf+wurWT8Df1T/dqr0H+Swf6KP/AGF0F065o9QbH6N4yVviwvEWxY3Jj71seosa6U6yehYyy4EEbqGR8eNGU8hlaJQQR6gg1oOZfruViPHA8kUpm8CQOsPgmMPm4uNIjKHYHcs5Knggq3f08n2lzPcnz/Hx1R8fImjx2jIdGjid0CvvuVl2+cED71V211OB7J4kClYsaGNWZHIVALaNg8ZJ7nawDD5HXz+KOHvkk91h8SZWWRti26yCnB4+96/P10HJfxiz0gdj4hkLxonjYsWM9NvLeCjZFZEvlHkLLxdbjwZG9p858WGSJ4nk8R4CggkEksyuVWKRGYLigKrGR9zVXlvi+kg9iMFI5I1xIRHLt3rsG19htbH0JsfLV/H6JBGkcaQokcJ3RqqhVRqYWAPXzH9Z0Fwa+6aaDm8aEP1PNVgGVsXEBBFggvnAgg9wRp7PoZUWNj5MRvAINXJJENod1HwrW1wpHcqewUmTA/8AmuX/APTYn+8ztQyQOubLBHcaZCrkNItA2lQyhbJpyBFyBwCxsNtsKvtZKJ0E1DwMOaKffYpykmyYA0aRIy4PHmJIsbWvcDCefhgY8c81zcxFUfTyK315f0KcwdSgWZGwolAQoY5SBtWGJ0K0vFGQg8L6A2fQNS6I1YsGKpHi+aOQljuKwyeFPL2Uku3qKoyg81oL6Tr58x6KKpWKqY+Hdllru0jAUAeQsfqTqquM0WTjzPQknEkUu0tt3siSoO9EKICgJHO49ixB0NoeURCP7KAKxJDBd9HYq8gHaPMburSueRke0TCRROCJBFNEsCqVszLkKklFuNxoxc1QEnIDEgOm94Xfssb63V67bq/wsagOcrRhuaLeGfMqlSX8M87hRDcUDd9hfGocmf8AxiIKxun3JR8y+Tz/AC8pI5v1YCzeqmZlbYMjbsJVyIhtWjKdjIKB8zeK3c0dx+l6DaMYNWAa5F8kGiLH1okfpOvWomjJvzUL4oC621Ru/Xm+PT62OMp5Iv15JPNqex4HKg/StB4bNFWgMh9AlEE+bjcfKOVI5PevmNWNfAK190DTTTQNNNNA0000HPzj3bP8VgoiykSEvdFZomkMSmzVOsjKOB5kUclxroNQZuDHPG0cqLJGwplYBlI78g/r1ie6Z2MaheLKh+6uS7RTIAAK8ZI38UcXbLu+bN30HRaa5/3/AKl/MsT9tk/c9Pf+pfzLE/bZP3PQdBprn/f+pfzLE/bZP3PT3/qX8yxP22T9z0HQaax+hdeM+L7xMqQAGTd5yyKsbuhfe6J5fIWsqONU4Oq52Qu6HGhhjb8m+RJIZCt0GbHSMbbHmCmQHtdG6CT20yrxzjIQZ8u4I19QHG2SUj1SNCXP4AWCw1uQQhFVVFKoCgfIAUB+rVHpfRvCZpHkaadwA8jcCl+7HGPLEl80OT94sedaWgaw/ZFtkJx2YmTGdoiGNtsDEwMTQvdCUPAq7Hprc1jdU6IxlGTjuseSFCNvDNHNGNzCN1DCqZrDjlbPxAlSGzprFg9oHV1TJx2xy7bFfeksLOa2qHUhlLEkLvRbIA7kKdHqOaIYnlKs4RS5VAC5CiztBIs16XoLOmsmPrbsAy4k7KQCCHxSCDyCCMjka9fwvL/M8j+1i/vGg1NNZf8AC8v8zyP7WL+8aozx5eZ5GX3OA2HIdXynFkbU2XHCCOd+5mokAKfMA9ezR8WfLyQQySSLDE1DmOBdhojuvjNLV/X0I1H7YZHuxhywdqxF0lcqXCRSpZYqiF2qSOM0Ct+pA1v4uKsSLGihURQqqOwVRQA/QNS6Dl/f5kRVx4VjV2tWlIkkm3ecusaNXmuy7uNvcqe2sjqCnppeWPJefOn2s+NsWYS0SNyxQqskaqG5kUEUtlXY89Dl+x0RJaGSXEZuH92ZUDiySNrKypZNlkCsfnqrh4T9OkRR4b4sz7GIiWOaKR/gZ2jAWVWYBLKhtzqSSLoKUfWsmLHjjGGy5MxPleSMuzlt80gCbtqjddvtCkqCBwDo9C6dks8cmTHDDHCm2GCKRpdhPluQlQpdUG0FePO/z1N1PIUZ2JUyhqljaK13sHQSBquwAYPl69+Od7QeRGLJrkgA/gLr+86JEF4AAFk8CuSSSfxJJP6detNA0000DTTTQNNNNA0000DTTTQNNNNBBnZqQRtLI21EBZjyaAF9hyT9BydZKNl5SFgwxEb4LTxJ6s+Zg/kjJFeQqxHqQbA+9cCyz40LE7Vb3lx2Wovye83X5VlYA9zH/ROppPavEVinvMRcXaI4kcbfiGxLbj8NBDFhZkCEjIXKYG9ssaQluPhDxABfxKHv+r7m+0YXDmnrbJErAxsV3LMBSxHzAElitcgMHUg0wOs3M/wmYsZAAmtvg3wyxBjYG0B0Ds1keVUZiLIU1rnsjqX8I5CwRHwRmLDPvXxRcUBdmljMkMdyHdEFJDLS2fhpg6HBwVyQmIqq/T8VUjdiOJ5oaAiCjjw0Kgt3Bal+6411uoMLCSGNY41CogpVHYDU+gaaaaBpppoIczDSaNo5FDxuCrKRYIPBB1i9MynxXGLkOXViRjTtZ8Re4hkY/wDjqOxP5RRdlg9dBqt1LpyZETRSDcjd+SDYIYEEchgQCCOxA0GX7OAQNLh7aWEh4ewHgSliigA9kYNHVDhV73rd1wWZ1CTDliOVJ54CQs+2/esRhcweqCyxBBMwHcREqKLAd5eg+6rY/UopGZEljdkNOqurMh54YA2p4Pf5HWVFedI53MMSNjGFW1GQ67llLnu0QbyBRVlHvcpANp/ZfEK7fdYAKoVGi16CioBX9Gg1NNYHTTJjZJx5JjLDKGkxzIblQpXiQsx5lADBlY21B9xNAnZy8xIUMkjqiL3Z2CqLNC2YgDk1oJtZHtExqFFFl8iEfgEcTMf1Rn/vkS9D9o4M1N+PIHHBIIZHUMLXcjAMoI5BI5HIsag9pMjwvd5CLVcmNW5Arxd0APPfzSrwOdBgdXwTHnIro+TBP4kvhLRKlUiBdw52uFNbSGVhuAUEKKk9nPaCZRT2+MmS+JukBGTHyBE0p3sJBuYRX8RtGY2Xrb6r0mRp48mBoxIkckJEocqVlMb2CrCiGiU9jYsWO4p9W6acfpmSpPjSeFPMTQTfKweawOdoDkBbJIAXkkXoN98tV3kmgg3N/Vom6HNcH9R16GQvlG4W3KjsTxZoaqxsolLEorlIwwvz8tJsB+llgPmb1liQBcFYnaRVINkkM8a4kg3G6tjuQ0fU/TgN+RyCKW77mwAB/ef++2vARzRLAepCi/QcWe4u+aHFdvV4rE8JQBq2IFilNgC/mRzXI+XOvZjJuye4Iriqrj68j/XoI22xgsb+p8zE2TQA5J5NAD8Br7jZG8XtZR6bhtJ5IursdvUDvr3FCFFD/wBST9STyT9Tr2ToGmsSD2iaWdEjhJgfcPFZtpbYDbJHttogQF3kqCZE27gb1t6BpppoGmmmgaawT1+TIsYUayKDt8eUlIPWzHQLz1x8NI18Pwap9Wg6jGC65kOwG2CYbPIq9vKvjnfXc+tdgTwQxv8ACbiVNDN4cZtTGWchFoMr/atXmUCyqlgPNJfxWN/2J6MkMTTL4JabbzBH4MapGNiRrHZ2AeZit8O76qRQGbJijyWeVEJIRxEVXIjCyKzNGq+KpRwyeUbShJG4rttYJ9xhZwwmxt0krsGVTESzPIRuoMl2xtrDFqsEBQ9e02EiSR5bNJti4dY0RtygM1sdhlpeSAh4JvgbmD2D6TFBhxGOJEtAA4Xa8kYJMbtY3AspDbT8JYj01k9W6bj9TzsSRXaTw1ZpInVjEsTIylZIXUCOSQuB56JVDQ4JHc6BpppoGmmmgaaaaBpppoKPWujx5cLQyi0YdxW5T6MpI4YHkHXPnD6jj9PWCFo5ciIiIStSF4QKWRQ25VlAKjz2LVjR4B67VXqcLvDIsZpypCm65rtfdb7WORd6D84xfbXIx4Mdt2NDilzAzZKzu6Mgb45UpHdiv3AVFnlgOelbPzoRumRnAUEnGVMldxDD4CI5CAa+EG79KJ1QysPGk6aV91ii8WRYJD4CxqJXrGadAqkMBvNOCRtvzVepsH2uXFgWImLI8MRxRPBNBskG1EVnDSXEdx5ADAAXZ7AJMTqXvuZFH4m8QRSyyNGkmO0cjHwI1eOS3jJRpCPNfkuq23l5Xs00RMWWMzLVifAzUYyy44NFVeEHgrtFyKjB7pgAaPadF6e0UZMjBppGMkhF7dzcBVvkIqgIO1hbPJOvqptUxTVJGwre4QKQxCCN7bzsbq9oBv59w4jo/th4SSZWU3iZMcSLPBjwuJIo1kJMmR5mVWCs0gU7aG8Cz273Jxo8qEq4DxSL2+YPII9QfUHuDXrri8vpkWEMub+DY32u0sdrEIYo4cSBdwJW41OwjaisbU8ca2PZPquTM8njoyxkI6bkEYjLcGJWViJkoBg458xBA4ACz7zlYwVDA2YqivEjeJJmqgu+ORkQtXdg4BonaLC6gfCyM/aMiJcfGDbmhLLLLNtIKLKVuNUvlkBa9oG6iQd7Mh3oRW71AsrZUhl5HIFga9Y8m5VbjkA8HcORfB9R9dBmdRjEEc0rFnaQqKWlYgkRxxKWsKCW7n1dzxfGh7mviCTncqlF+SgkE0PmaH6h9dQ9QmIaJB9+Tn4bCqjSXTA2CVC8cjdditWcicIjMeygk/o0FLqWSxdIIyQ7+ZmAvw41I3NdUGPwrfqSaIRhrR1n9Jx2oyyCppKLA1aLZKRcGvKGo13O4+upOqTyrH9jGJJCQo3EKi399zd7R3pbJ7DvYD71LqAgTdskkJIVUjXc7Mew9Ao4+JiAPUjVXofUpZjMJo1jeOQJSNvFGKKQeYgW3n54A+V9z79nZ3fFieR/EkZAWbaFDH5hV4A+n9+sbpiZEjTrEnuyHIkaSZ0HiSU5QeEhFNaIv2r2OwCtVgLXUOqRx5luWLRwlURAzvK0rb3CxryzKsCm6NB+4HfZ97P+Sk//AB/5tfJYoo2adhGjbQrSkKp2KSQGc/dBJ4Jrk6fwjF/lY/7a/wDHQWdNNZ/XOpnHiLIviSsRHEl1vkbhQT6L95j6KrH00HvqvVVx1BYMzsdkcaAGSVyCQiAkC6BJJICgEkgAkZc3RsnK2+8TCKItb48PZk2kCN5uGa2NttCgjj5lp8XpTwo0zkZGYEa3a0BvzeHGORDHwBwOdoLbjzqp0v2sbPTdhQnwja+PONkW4AhgifHLtbg/CpIan40HSKoAoCgOAB6aqxZsU++NWWShTgeZRuHwkji6N13og9iNcwnRYvOubDkZMjEb2PizQS1TBkhRjHEt8bNoI287uHbYixm8JYsSNcWHuW8MRlAXO4Rw0Kc8nc1AblNPyNBmZjhMyJx5Y1njxqAJBIxcojt2806r9NnJ+Wb1SB5pYcLeyRCQEiNxulZXGQ7b1pgkajaRtH2kkdmq3dk3R4jD4O2o+/HBDbt4cMOQ+/z7u+7m751ldL6eoklnARREHghZrYqqsTPI7MbJaYNuN8iMG/Neg0uhZbywgyABw8kbUbBMUrxbu3G7Zur0vWhrJ9k4QuFBwAWjWRqFW8o8WRq9CXdm/TrW0DTTTQNNNNA0000DTTTQNZOZ19fEMEIMuQCFIVWKRFl3qZmHCLRBq7IIoc6tdXzjDEzqu9+FRL273YhEUn7oLEWfQWfTXO+yQ2ZmXArFo4Uh3Hde/IkbImnkIu1Y71FegVQOAAArp7ARiVDNJLO7yNMwto4Im5ZjDGg+zt243MTySWJVddBmeyuLMpWWBZQe/iW7fhuYlgv0Brk8c69r5s1r+5Au36eJI+/8b8JO/wCb9TenoOdy8VoG2Ysspm2j7ORjkRKPMFeQSyBkW7A2uCdpoNtNXOk9T95WSKeHwpU8skTFZFKtuCurDh42ANfUMCLB1P0uABpZNyuXkNlTuoJUYT6FdpBHoxb1J1S6tjEZeM6nbv3wuVNMQF8dPuncB4TLR9JD68gPnVunF8eXFklKxTKYklBYyoXBUKxIo/IMzW1gGz5mw/aXDyZ8xMbxImheGaZYqeFQYnx0iZpUJferSlwRxaLSggOOsyMpdxjlSkbgMfNG4NKVY1SsSao97FEmwM7qGJHELyAkuPW3fIC8kYLK3hk7SZIyyL3N2FvddgLPReuRTl4lk3yQ0rnjzcfGpBIZSbHB4IYGiCNT9KkP2iMbaORh8RbysfETuSb2sBz6g1xWs32P9l1woI13MzBNvLFlWzuYICqlVJ521x2Fa0zGVyA3mKyJtI5KqyEspoChYZgSSPhUc8UEha5gA/woSUoH4iArX3FbHFetn5a8SVK+wi1jKsbqi4p0Fd+OHvjnbR4I1JBAQ7s1eYgLVWECigTtB+IsaJPxHnmh9wsYxoAWLt3ZjwWY9zQ7fQegoemgi6lDK6hYnEZLDc9BmVOS2wEFS54A3WBZNNW05nsz1BfCig3ySSiPezMWkIG6gZJD2ZvQHk01Cl41ZeoIkgR3jUsBsBcB3NkEBSO3bkE3Z4Fc1MGKDGuLHjWzJukWOrVnpmeU3wSCD5jZFVfGgh9nfZoYqRb3MsscQhDVsREAW1jjXyopKg+rGhZIAAut1EvxCoejRYkrGvzpqO8j5L+kjUMs6xoRlSRnxbAj2jaRVGNFNtKeflyT2F1r2MqWQMIo/DAIAeYcEeaysatu4oCm2XfHbkJkwASrSVJIo70QoN3aoSQp+R5NDudW9VMTBKUzyPJJt2lidq+l1GtIOR3q/rq3oGuP617W4sOeBPMqrjRFj8b7ZZTQ3bUIQrGp5LA1N2o3rri41k+ygX3VQgG0NIu4ChKVldTL9fEI33ze7ue+gyes+0ceVG8cB8aE7Y3kjcbJZJCuzGR1u9wa3db2IT6m16DofTvd8eKI7SyIAxUbVZ6t2AJJFtZ5PrrlejwRt1fKdUEcS7AvlpZspUfxpQQa3JHN4Z48248nbx228fPQetNed4+eqPW+rjGhaTaXfhY41rdJIxCogv5kjn0FnsNBS9q+vNjxhIQr5UpCxqx8qguqNK/N+Gm8XXclR97Vfq2EMPps6GZyAkhMj7Q7NIWJsooALO/cAG27jVfqXTCscImcuZpkXKmT7NqO9okQgFki8YxoACCA17txZjL7UdDgixZJEDRugDxtHbN4isrRLtJp7cKNrcHjtwQHTqtCvQca+68x3QvvXP469aBpppoGmmmgaaaaBppr4ToMnLjEuXEhoiFTPV/fa4ozXqK8Xv67a7cQdCwgmXnOBQaSMUO1iFHYgelmQk/MknvdydGm8bIyZgyslxwoVogiNDIx3BjfmmK9hW3UfT8lR1HJiBPmihl5JovckT7QeOFSK6/OW9BbnULlxsLuSN0PPlIRkdSR6kWwH9c609UMor7xDYO7bJtPoOEu+fw9DqTquU0UMki+HuRSw8V/CjFC7d9p2qByTWgzPZeUl8xKULHluF21zvihmJNH4i0jfL688n17QTXNiRK+yR5HZTt3fBjy3YPFeYCuDRNV3Gb/AIPZnf315F2u2YxI2uo/k+MAQH820gWD6g2OCNWva7B8SXCId438dkEkZAdA+LkXW61Nsq91bt29QF6bMZAUyYg0RFGRAXjIIphJGbaMd+fMtdyO2qmRgFdksBWeBR5YLtbYlWdJObpWICN5fqvpndO6SpypcbNJyyqiWGTIKtcbWjL4SosaMpFb1FkNzXA0w8qOB3GGBOGh8SJkZpQv2ghIkKn7RLG8ElpCEmC3QGg0OkwujGKPbuSjK773AL+cQRW3ColcdgCnFk61cpZyR4bRAVzvR2N+tU441iNlRmNcesra1mZ/dspC9m38wjBVnY2SOw3fDwdeOt42Cg8NYsZJHO3d4Uf2Q53OTt4Io182ofMgNpfeVBJ8BzXlUb4hdju3n4q/u/LWf0/ruTOhZMaG1Ygq2RIrVwyn+TfeRlcA+jC6NgGzoclRiY8iyLQWbY24xw12bmwXA2Akg8sR8OruaPDyIGXjxGMLD0KiKWVf0gpQ+jNoPM3VpIxumxysQrcwcSbRfxFQL2g8k+gs+mr2XCzrSSGOzywAZq+S7uAe3JB9ePUWNc/J08hGXaXVJ1RKIc+DK0XiowN/Zjc42nsqLVbVIDZhwkUhgo3AFdx8z7SdxG4+Ygnnv31Pqr0wMIUD3vCgG7uwK5skk/pOrWgaaaaDJz/ZmCRHCwQLIysA/gxsVYg03I5IJvWFH7VLBDDjyxy4TUsdlTsjCkp5ZWjaJ+Apqzw558pOr3WcjMZx4EUqoLBp8VLN/Fb+JYr0pa5u78sUHvZQrLHlWbB2tgOCDXfcq89xVVz6+gZPQc+KZJMibBeRpmEi1iNIzChGKYxha2Irc1yWocgDVzYIVUPF02GVTxRjWKQHm7jeIMBx3PzGvue+ZIaWOVVHaliD9q8zJnKG/sjWPF7Mz7i0kcjMWJ4hxKo/PflOWP1J50FxXUkf/B4x9dsXH/69W818KHb4mHCm4ErujgU8MV+9XoAePzhqCHpLA22EGHPHu+EvoQDfj+h5/RrUHTMiRAvjtCoAICxxqVAsBLSQjgAduOR9aDhsXPhfKikfCjsPuUIuM8OMiSbjLUDtLJLsAO9lAQngC211HtX1+J8CSyokkA8FBMqO+6UrjyBiRtVige+wAbmgTq31X2RbKKGaYNssAeGVVlbbuR1WQCSM7VtGBB2ixrNg/wAHCY7GWGUpIFI3Ilykd9od3Lc9q3VoNBfa7dyHwlHoHy0D19QisoP4MdZub1JZSBv6Wq2zMXn8a2PIIAKVZJvv37fO1iLkx3T5b3X5SKN6q+1y8d9fZcIvyw6iHN2Y32LZa7CGVgvHFDjk8dqDFyc+KNoCEwZ0dh4qoY43iSuTZyWDMCewu6POtvBmwZ3CR46sx/N8NqFgbjtckDnvr4+D5WCp1HcTYLSyMFH5oC5C2PqbPPc6+YnRZJCVZ8hRXPi+KyHt5SpyWDfgRXfQesCfp8pmHgrGISu8yqI1pxakEmqP1o8qaplJkyH6chYGNSVFmkYr60N9bAx2kAFueK7jVjJwIIW8wnJIIXwopPs0LXtV8aMFaN92uibJvXrDzMaHlIZw3PmONls53Hcbdoyxs88nQYmZ1DFUqFwV824qZmjgVgtAOu9vMhJHPeuQDrzjQvt3LJ0yGvLIyMZQoYigLIBPBokizVjgg7mbkYkxDS40kjDsWw8hiO/YmGx3P6zqv4WD/NH/AGPI/wCloKh6dHKR4vVncI29RFLDBQAa1bwgNygG+wPlHPGp26L09XYyTK5baxWXIJQ93UmMuEa912wNg/LVqDoeFkcDGK7SG80M0F88csq7h8xyPmNW5vZPEcEHHjo/mjaf0FaI0GF0bqEPTvGhG1ojIZYmWWJmZZQH2tvkDAgmgSeV2m++ouhPF7/D4I2IYMi1Mq5DOxlx33OyyOFbvRLEsBXG0DW5P7FYjtu8Eqdu0+HJLECO9ERuAfxr5fLXNe03sbgLLixCN1kmm2gxySl1Ailcsu5yqjyBWNHys3zvQdfmr/jEDcBQJASSByQpAAJsnynt8jqHqWE08yAyBcdQWIVqd5OQvpwFvcCGsNRqwpGR1P2WWFEZX3DxYlKvDiURJLHE3bHsGmv9Hp31pJ7G44ogMCOQRtBH4HboMz2fKYXUMnDLBVyKy8cHjdY8OaMGuWUqh73tdePKTrczvaKKJxECZZz2iipn7A23IWMUe7lR9dU+oew+NkAiZWlur8Qh7rtZYG9Q9Aw4oooYgEWJXmgVAq07QyMsbml5kCQE7uOb+lBWPsW+T4j5eTIJJqEkeOUWIRAttg3GPxGTnzGxuN8AGtaWD7LDHXbDPJEp5IjjxEBIAUcDH9FAH4AD01J0zCV55MnbGLHhxlQu4rYLuXX4tzAULNBFPBYjWwToMTp+GcmINJNN8TVsfwQyq+1TcQUkEIGsGjuNeUgDQTpMQKtttlFBmZnbj5sxJP6dQezP8jxv9BF/u11dlzEQEs6KF5JLAAD5kk8aCjP0qOGpYolRo7NRqq7lat6mhze0EfVF+Wq3X8xQ2E6uPNkoE4LBw8MykAg+XyMzA8/CB66un2gx9oYTIyklbRg4sAEi0ujRH69YXvkbyhameCGT3hXWOaVNzBlWO1S7Vmd9vNDw+aIADrdUunTbjL8PllZfKCOwXvfc89xxqhN7WxoNzRyqtkBpAkINGu0rq36wO4+eqGF1e4Vmjbd4zy5JEdNuWMEGEEX57Cg1YtXo9tB1emvgOvugaaaaDPwshzNLGzBgioR5aNsZCb/QAP0fXVLH665LRlU8UO6oL2idYz5gtk7JAPQkjsexO2/DAVnmkIIVljFkivLvv1sVfrrmMWVp8dGPjR+LIcmMBQMh2Z/EVQvaONAwRmatwuyA1sGy/tMrxh4a2Ct7yh0VPNtMdVuabda+GOQ3DUaDQYvXJ52yNixxLGKjDgvKXUK0m9FcADay0A1jeN1EFdVMidoy87Qb8mGMNLjoxZCWB2zQlqUt5SpYjcFU12p5+m4JiWBrDf4vkSSSKVKmWZ4ZnYE0tM28jsKHy0EmDl5cjlDJjrUUUv5CS7lMo217x6eH/r9K1JiS5jyTIZcYeEyqCIJDuDRo9ke8DabYiueADfNC9j7fepQFIYQw2b8u3fk7QB6EEN+sfLVOLO8PIyFUbpXddidr2wxbmY15UG4WfqKBJAIfOoZWTCBc0LM3CImNIXkb81R7zX4kkKByxABOo4MjNdgqyYxI/KMIZdiH1VW8f7R/SuAPUg0Cw8eSWQncGFFXyB5CfN+Rx152J33PuuxxZ8ydBHGFAUCgBQA7ADgDQeYFYDzlWPHKqVHYXwWb1s9/19zJppoMZ+vEWNih4yBOpY/ZqysUlHl80RI+LigHvlGUTmTKPwrjkeh3ydvTsmps/FY+ePb4yA7d1hWB7oxXnafnRo0aNUc7pvUVjoFj4LOYx4h80MobaYGJPKk/Ce3YAkMlhD1XreTjglosdqilm/KSDiIKSv5Pud3+rU+d1DKhUMYoCm4BiHfyA8bz9n8INWfQWewOpPaTKZYZEAIDRN5wa2klUof0qckH+jq51HqCxBQQWeQ7URRZc0TXyAocsaA9ToM+PrUi7/FSNGTyhVMjl2PMZQBLdCvqoJBVxR2k6tRdTLFU8P7bguoaxEpPd3AoNt+6Ls9vLbjnwjMVjVhHLHuXGmTcIiSreJi+cnxdqJe6tvlsKDGy66LoSoIVCBhVhg7F5N44fexsu9jliTfeyK0HqbqQSRkK8LF4u4HvRYEV+gc36+lc++mZ3jwRzBGQyRrJsfhl3qG2t8iLo6i6tjL4cslefwXS7Pw0TVdu+rHTvyMf9Rf9kaCp7xlf5CD9of8Ad9Y2H1p5+prE6BBDDK9o4kjkYyRRkBiitaeYH0tiO6mtnOz9zNEjbQnM0nYRLtDUCeN5Bv8Aojk+l4nR1Rc2IxrHHA+NIkCADc0cckDeJZFqGMp8o7gKxJJpQ3evV4a3f5bH7fP3mKv0XrQGqXWoS0LUpZkKyqoNFmidZVXse5QD9OrWPOsiK6EMjAMpHIKkWCPoRoJNcTj+zCQ5D47M2yQGXFJeVVR1QRzIVjkQE87+KLB5bPB122sX2sV1g8aM+fHdZ+wNoh+2Wj6mIuB25I5GgqN7KOKEc4VAAAt5ZoAVQrMAr6Vr5/Fab+cj/wDs/fdbORiyObScoPkERuKA7kfME/p1ZgRgihm3MAAzAbQxrk1ZqzzWg5fovs7vxzGxjYJK6pvjaXYEdoyB40j0tKKAqgPvd9XOm+yCwHyylRyKihxoVCn7qmOEOo/Br+utfAw/CVhd27v/AG3Z/wD3as6CgnR1ClS8xBINmaXcK+TBgQOe16T9Bx5NviQxylQAplUSsNp3L5nskg82T31f00EONhpENsaKi3dIAovtdD1418x8dVHCbfMzc/nMzFmH4lif/u1PrJbJMRhVShEk8qttsituTLXJNMGQA/UNwOwDW01V6ZkGSGN2+JkVj27lQT2JHr6E6taBpppoIsnFSVdrqGWwaYWCQbFg8HnnX1MdQxYAbm7n1NAD9XGpNNBG8ClgxA3LdH1F9xfyNDj6D5DUS9OjH/hrwHHb0kIZx+BKgkfTVnTQRrjqGLgDcQFJ9SFLFR+gu36zqKTpsbFyUFygByOGcKKALDmh/wCp+erOmg8ogUAAAAcADgADsBr1ppoGmmmgagkwUbfaA+INr/0gLAv9ep9NBFPjK4IZQwPBv5WD/eNeDgIWdto3ONrHmyKqgfQfQVzz31Y00ETYiFQm0bRVCqA2kFartVCvw19THVWZgAGatxHrXAv61xf4fIak00HmSMMCpFgiiPmDwRoiBQABQAoD5Aa9aaCq3S4jGYjGrRsSzKw3KxZ/EJIPe2551I+GhkWQqDIgZVb1VXKlgPx2L+oam00DUePjrGoVFCqOwHAHN0B6D6ak00EWNjLGoVbofNmY8892JOpCL1900EePjrGioopUAVR8gooD9Q19hhCKFUUqgAD5ACgNe9NA0000DTTTQNQx4aLVIvDM44HDOWLMPkTvbn+kfnqbTQfAK7a+6aaBpppoGmmmgaaaaBpppoGmmmgaaaaBpppoGmmmgaaaaBpppoGmmmgaaaaBpppoGmmmgaaaaBpppoGmmmgaaaaBpppo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228600" y="206514"/>
            <a:ext cx="8610600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PROTECCIÓN OCULAR</a:t>
            </a: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228600" y="1152187"/>
            <a:ext cx="3733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Mantenimiento:</a:t>
            </a:r>
            <a:endParaRPr lang="es-ES" sz="20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31775" y="1524000"/>
            <a:ext cx="40354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deben </a:t>
            </a:r>
            <a:r>
              <a:rPr lang="es-CO" dirty="0"/>
              <a:t>ser limpiados con la frecuencia </a:t>
            </a:r>
            <a:r>
              <a:rPr lang="es-CO" dirty="0" smtClean="0"/>
              <a:t>necesaria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altLang="es-CO" dirty="0" smtClean="0"/>
              <a:t>Evite </a:t>
            </a:r>
            <a:r>
              <a:rPr lang="es-ES" altLang="es-CO" dirty="0" smtClean="0"/>
              <a:t>limpiar los lentes de la protección ocular o facial </a:t>
            </a:r>
            <a:r>
              <a:rPr lang="es-ES" altLang="es-CO" dirty="0"/>
              <a:t>en </a:t>
            </a:r>
            <a:r>
              <a:rPr lang="es-ES" altLang="es-CO" dirty="0" smtClean="0"/>
              <a:t>seco.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s-CO" dirty="0" smtClean="0"/>
              <a:t>Lávelos </a:t>
            </a:r>
            <a:r>
              <a:rPr lang="es-ES" altLang="es-CO" dirty="0"/>
              <a:t>bajo agua corriente con jabón neutro (nunca solventes) y séquelos con pequeños toques con un paño suave</a:t>
            </a:r>
          </a:p>
          <a:p>
            <a:pPr marL="285750" indent="-285750"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</a:pPr>
            <a:r>
              <a:rPr lang="es-ES" altLang="es-CO" dirty="0" smtClean="0"/>
              <a:t>Use </a:t>
            </a:r>
            <a:r>
              <a:rPr lang="es-ES" altLang="es-CO" dirty="0"/>
              <a:t>una toallita de limpieza de lentes </a:t>
            </a:r>
            <a:r>
              <a:rPr lang="es-ES" altLang="es-CO" dirty="0" err="1"/>
              <a:t>prehumedecida</a:t>
            </a:r>
            <a:r>
              <a:rPr lang="es-ES" altLang="es-CO" dirty="0"/>
              <a:t>.</a:t>
            </a:r>
          </a:p>
          <a:p>
            <a:pPr marL="285750" indent="-285750"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</a:pPr>
            <a:r>
              <a:rPr lang="es-ES" altLang="es-CO" dirty="0"/>
              <a:t>Si no tiene líquido disponible, sople o quite suavemente las partículas y luego límpielos en seco con sumo cuidado</a:t>
            </a:r>
            <a:endParaRPr lang="es-CO" dirty="0"/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4648200" y="1143000"/>
            <a:ext cx="3733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Reposición:</a:t>
            </a:r>
            <a:endParaRPr lang="es-ES" sz="20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727575" y="1524000"/>
            <a:ext cx="40354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/>
              <a:t>La protección ocular y facial se reemplazaran por deterioro o  cuando se haya presentado un evento donde se comprometió su funcionalidad</a:t>
            </a: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4648200" y="3482876"/>
            <a:ext cx="3733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Disposición final: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4727575" y="3863876"/>
            <a:ext cx="40354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/>
              <a:t>La protección facial y ocular deteriorada será acopiada por el personal HSEQ de GERS y se enviará a la empresa Lito para la separación de sus partes y aprovechamiento de las que sea pertinente reciclar.</a:t>
            </a:r>
          </a:p>
        </p:txBody>
      </p:sp>
    </p:spTree>
    <p:extLst>
      <p:ext uri="{BB962C8B-B14F-4D97-AF65-F5344CB8AC3E}">
        <p14:creationId xmlns:p14="http://schemas.microsoft.com/office/powerpoint/2010/main" val="109041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228600" y="206514"/>
            <a:ext cx="8610600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PROTECCIÓN PIES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81000" y="1143000"/>
            <a:ext cx="853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La protección  de los pies  busca resguardarnos de  los siguientes riesgos: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Aplastamiento, golpes, impactos, torceduras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Aislamiento de la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humedad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Caídas por resbalones en superficies húmedas o deslizantes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Aislamiento eléctrico del suelo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838200" y="4038600"/>
            <a:ext cx="1761393" cy="83099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Protección pies</a:t>
            </a:r>
            <a:endParaRPr lang="es-CO" sz="2400" dirty="0">
              <a:solidFill>
                <a:schemeClr val="bg1"/>
              </a:solidFill>
            </a:endParaRPr>
          </a:p>
        </p:txBody>
      </p:sp>
      <p:grpSp>
        <p:nvGrpSpPr>
          <p:cNvPr id="33" name="Grupo 32"/>
          <p:cNvGrpSpPr/>
          <p:nvPr/>
        </p:nvGrpSpPr>
        <p:grpSpPr>
          <a:xfrm rot="16200000">
            <a:off x="1567843" y="4212663"/>
            <a:ext cx="2743755" cy="565719"/>
            <a:chOff x="3851323" y="2428074"/>
            <a:chExt cx="4149677" cy="565719"/>
          </a:xfrm>
        </p:grpSpPr>
        <p:cxnSp>
          <p:nvCxnSpPr>
            <p:cNvPr id="34" name="Conector recto 33"/>
            <p:cNvCxnSpPr/>
            <p:nvPr/>
          </p:nvCxnSpPr>
          <p:spPr>
            <a:xfrm>
              <a:off x="5948082" y="2428074"/>
              <a:ext cx="0" cy="2828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/>
            <p:cNvCxnSpPr/>
            <p:nvPr/>
          </p:nvCxnSpPr>
          <p:spPr>
            <a:xfrm>
              <a:off x="3855807" y="2710933"/>
              <a:ext cx="414519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/>
            <p:cNvCxnSpPr/>
            <p:nvPr/>
          </p:nvCxnSpPr>
          <p:spPr>
            <a:xfrm>
              <a:off x="3851324" y="2710933"/>
              <a:ext cx="0" cy="2828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/>
            <p:cNvCxnSpPr/>
            <p:nvPr/>
          </p:nvCxnSpPr>
          <p:spPr>
            <a:xfrm>
              <a:off x="8001000" y="2710933"/>
              <a:ext cx="0" cy="2828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CuadroTexto 41"/>
          <p:cNvSpPr txBox="1"/>
          <p:nvPr/>
        </p:nvSpPr>
        <p:spPr>
          <a:xfrm>
            <a:off x="2971800" y="3120144"/>
            <a:ext cx="2971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Botas de seguridad</a:t>
            </a:r>
            <a:endParaRPr lang="es-CO" b="1" dirty="0"/>
          </a:p>
        </p:txBody>
      </p:sp>
      <p:sp>
        <p:nvSpPr>
          <p:cNvPr id="9" name="AutoShape 6" descr="data:image/jpeg;base64,/9j/4AAQSkZJRgABAQAAAQABAAD/2wCEAAkGBhQSERUUEBQVFBUVGBYWFhQVFRUUFBUVFBQVFBUVFxQXHCYeFxkjGRQUHy8gIycpLCwsFR4xNTAqNSYrLCkBCQoKDgwOGg8PGiklHyQsLCwsKSwsLCkpLCwpLCwsKSwsLCwsLCwpLCwsLCwpKSksLCwsLCwsLCksLCwsLCwsKf/AABEIAMIBAwMBIgACEQEDEQH/xAAbAAACAgMBAAAAAAAAAAAAAAAEBQMGAAIHAf/EADwQAAIBAgUCBQIEAwgBBQEAAAECEQADBAUSITEGQRMiUWFxMoEUQpGhI7HBBxUWUmKC0fCSQ1Ny4fEk/8QAGQEAAwEBAQAAAAAAAAAAAAAAAgMEAQAF/8QAIxEAAgICAgIDAAMAAAAAAAAAAAECEQMhEjEEEyJBUTJhcf/aAAwDAQACEQMRAD8A2ziyHQiWM7jUZH+2qy2RENNdEyK5axILOgBBIUcafcQIofNrK2zBEf69tvieTT62eJbWxVlGFFtaAzK6CxqTF5sFEIzH3Y70pbEyaqxQrbJ8s70FWBRIoK3eqT8RV0DzcqbC5rW5Q34mvTiKbZLwdkF8UPriprr0K4JmOwJPwOTSJs9DEtGz4mvLd/egLtystXaTy2VcNFtyi/2PFb43pwO2od6SYLF7gSB7nimFvNjHNbkxLJsmjlljdDW3ZFpIoN8VQF/Mie9Bti6PGljVAZE8ztjkYypbeLpDbuliAOTW/jlY3BBAII4IPcfoR9qYsmxUvGtWixC8DU2Gu+bbvSKxjJ2G59OTRCZjobfkcg02Uk1RLHDKMrGVq4q3dCgb/UaZ9P3rfjMoEb/V6mqw2ZrJKiCeTTTKcZEuxAArzZ4qVtnuY/I3xii85piVsgaoANVjFYQXGLJwa3x2Mt3GttfabfYVYbeEsm3qtGBEipHFpWU0pNqznGc4O4r+VTtyRReDzW4iAA6YO/anljMdbNbC6j3NSXcpW4hV1g9q2zo4kuioZqhxF0leO5rW1bCnQq1csLkC27YUCPU+tCJk62b6uSCPStsd/HRJlOBULqCQ4H60xynNfDL+MukR5aPxOKS0mrbfgVT826iZjxtGw9K2MXJg5ZrErQB1JiPxDEkz6e1Vt8MVMGmReZng1syAhQN45JqyKlB19HnSlGav7FkCso/8CTuAfsNqynckIaYZknUlt5FsXLT8kgpo/en/APd5xKFxdYkCYbzCfgVQcR4XizhYAgbQwE/7t6vPT2s21C3Arj6ig7e+oR+1ed/Z63FfRUcTgGBOsx8K0fy2oHxINNuocIxusVUnfdpB1H1IHFJ/BNUxbJWkSfia0bG1E9s0LcWi5tHLGmG/ja2GOpUzRXgu13sZ3oQ4/F1G96lvjE9/+8CvWuxt6VjnZqxUEXLlQm9FQPeod7lLch8YDBcZReHxJYgKCSeANyftSEPR+CuMDKFgRJlZkCNzI4EVqmwZ4kMTiK9tMWMDc0LaEkA7fvV0yLpa2DZOIuMougsrKNSgS0ARwSQCCfTtEHZZKBjjvQky0b6udIkDsTBMH2hWpphsqGoG6sW10qAJWQ14qxn/AElmPyy9jVtzjLMPbKHDW1tuXB8RiSGZQxXyzEFonYTNGZpnVq8gs3V4IJS2IJKkEeWeJ++1JllbdodHxl02UHA4MpdaJZQHUOPUnwxHv5h9iaV5tidwyqVTZUBMkhAFk+pMV1vJ80Uvd8WwQhFplkIR9JhfNsX0mTB7ke9VnOOi3xNl7lq2Leh2ZLMbm2B5Y7EwDt7jmK1Zt2wHgSVWc5GOplhs3XRpYmDFb5flzib9y0XcsFVYAVAB9T6gY4AEjsaWdQXQ2Id0ACMZWIgwApYR2LAmY3maNz5aYPqS2hpjs88TSBsF2FP7Ga3BbVUO0ftVIwNuWE08t5gyK4I9lrJu0kYoU3IvHSuc27bQQJO7N70w6hzFXUm2wBqpZWgayGcwx4+KVDMibhE7DilcLYaySii9ZN1Eq2v44lhSjPeoFvEG2NJH9KQLjOd96jtKd/mnRwq9icnkSqg/F5m11ZY7jtWWR4i8bil70dg2jT5VIbjUDMgwSpO3705x4x0SpuctkuEwIdiDtAn59h6mnt3K8NbtowOptiTcOlY9CvP3ry6q2MO3mVpkqVgkHtv6iqbhMccRd8O7cBMTLsFBj1PAj0qaeRyZ6OHBGEbfZ0P++8IP/St/YAj7HvWVx/GZ0UuMoZGAJAKyQY9DWUospfiLJe6cWy6hLiufzAcg/wBftVlynD3bCswAcc6Y83/lIA+9a5fk8kLci63Maj5f3r3OszuWla2UVQREgktH2P8AWju9EierZVM1xQuXC0EEn/MD/ImoUt0LdPmMVNavVXDoind2SNh6ExGFo9blR32FE4oFTaEN+1FQaaY4laFFqktFUZWQC3W4s0Vbw9FphayjXOhO9ioWtU8vYXY7cUve1XOJscgCLdWbJcOLX1uw1oGC2yyvxqUq2wJ3+mRM8ztSZbFNsPbvLbEGUO0HS6ie3mBC/FBKOg+dljwGU2cRiFcq/hsfNp8ragASGH5CdiSJ5MRTPqfMBgivg21cXXc+GSwW2wiSkcKS3HqD60VkmPvIltBZD22B03UbVpdgNYJBIAEAQOANjVL62x5JGqJIaFDAwAYJaDzSm7G40kRYrNmxQYeJALJqYyAWJcW7awDA+uP3Pqq/xB4TlTrXQdJEgEFSQwJUkdiNpoPpzqj8JeLsi3UKkeGwlSwB0N7FSZFLM2zc4i8965pBYzCqFHoAAABQ8h6i+T0dTynrw4hQHQDRMEkmASIUeggd/WrRlvU1vQy+MtuQQF1HxQT3tqBJ/cVyHp7qq3Zw9y14ILvJFz020ifURIjjeeas3T+WtctDGINrNxQ6HYHdTt6gzFZ2hMoU7LB1B0k34P8AEOzsyFmuhj9YYyrsu+o/SIJ7z6iucupZizf/AJ7V1jL+q1uC5ZA1tGlrd1WKm22zamUGInmq3mGAt2Xc6XsBWAVgQ10nzSFQwVG27fAo8cvpi5qkVfD2I3oi4CeaLxuO8W4XIiYHqTAiWPdj3NRFZq1R0QObsN/HjQN40giKr3iHVNOlyV2EgUDiMuZDuKXGKT0NctbPcO9Mrdzallm2aKRqpiiSezfEXaZdMhbt1UckHsQJ/wCR+1KGSaZZNh9DhmIUKRuD5/sBMfcUGRWjcbSY76qw1u3auKi6CeCoH1d5BmJ9orl/9xX7yXbluCtoS0lpI9oEfqRXYM1wtv60LXfFXfVcZifgCI+K5/dwBVmtqdKnkb7fNeaz0VlcOihie81lX650Gk7YhD/tHcf/ACrKEq9yLbi86XxBcwoK7c9/0M/zpdmH8QBzclj7R9qWWh8if8pgiird0jYE/fvXorA10eM/IT7Ft7C0ObcU1uGhbgFHVHcrQJrio7l2trxoS49a3R0VZsd6kSzUFu5BohbwoBrtdEqrFSrcAoNsSKHfF1lpG8WwzEXRQUSahfE1vYub1l2FwaQxw+GmnGTt4dxTpB3G+wMTuJIIj7UHglkwN/Tt+1PMLlrEbBp9iN/aIk+wEb106UQItuRds4QJbAtjShKuO0nfmO/f7Vyj+0G74lzxGUBhClgoGqAIk/maI3rpmI6d8fDLrv3vIAVSUCA8QwUbxuJmql1Rhrd20qlSGSQDrYhZA2CkkL67c1C+iuU1GSbKXgOhvGwF/FG4Q1v6UhdB7kMSdUkcQI9/QDo7NUwmKS7fti4gmVIB5BEiaPAfSbYEbgEfy+3/ADUWddIX7Co7hSH40nURA1QY7xB2mg/wfjyyncZC/PsxS9irl21bFtXaVQCANgOB32n5NWXpLM7+n8PaJYOZNsCZiDPvx+lRdH4PDKWN4a7hUhFuAC1JBnUZkeo+KeZXatWbxvW0EKuwV2K27ukToedREkkGfajR0pxevwtXTjraksRba8YJYgDUp3EnmY/ek3U2X+LibzIpO7E6bbgSd51kw3P1KCPfvT7pm5bxKLceGOptYeTpO4VjqnYghvtSLMsfN9zY0G2S0IFR1KwfygB+PQH5o43ehWSSraEH4NkMOCD23BH6jY/amOX4cHf0qNrquAV0ACRpVSkE7kkHck+pPaiMBfCnfiq7bgQaUwS5n7K8AbU1uqLtvURvWPltpzqkVvduqo0rSMUZOQ7NljwdiU4OvRh6ZKoNYbVesonhvKwG3ao9FJMsVkdmAg/aN6j0V6ayUU0Yskk7LTkmNRlKultCBtc+kewPt8VBisP4qh0tI7E6S6CJj/Ue1Vs3yBAMD22onA9Q3LRXST5dgCZWD/przsnjO9HqY/IjJVKwu7kNqTre4jd1AkD4MV7Ql/qZixJuRJOwNyB7cVlTcGVrj+CgCvdVeTXq2mb6RNey6SPFVyZBceh3apHO+9SXQohYMldU9vikSaRZBNqhbfNLbr0zxIpVdG9Jm6K8SsxWrYuanwuFminwG1ArGvihPcvVB+Ig/wDNE4yxFLHNLkx0EmifxaLwDywBpXNF5c/nHzQ8g3DR0fJ8MltRcbcCJHqKxOoNLwjXLmo7agJAP5URNgOfmprlrVhhp9Kq+Fmy7EoLgZShUkjkg8j4j3BIoJSFRcVo6RkV17hcLiFBuLo866VtyYKqpPmufeN/tUuM6ftIAl9hp2GtjBI3AIPr7VUciLNcG+gkAgKvkReFC78+g+5PrZs3ztBZS14Ye6hUWmYhgCWAYEnb6ZOrjY/NC0dKKaK1e6K8Ey94XCZ4EaN/KNXJ/pP3oTNbN/8Ah2yLjiSUO5WOGG/bg+33q84nJFxD208VQ6jXcVH80HYRtHPf2FetgXRxZt6HQ6/EDEeIuwjTvIkgSfbfag+xKxy5XIouHyRnG1sSZ3Yqu/uSR+9PMqyUi2F3e6CwcRIEEkBfymVgT7Gng6dRMQDe0i0bbEKdJ0uCoM3BJ/NIE/yoTO82fDnVZddK/wARfCClHVebRjhhue/JPajiMXx7Mx+Y2Pw6l0Zbsm3ojRcQzK+bYwfKQAd+3FU2/fXUx0tzsdS7HnzQOfY71sesFuBi7XQ31BlKs4gklTqhbi7n0MbHgSqzLqTx3Y6LaamJlV0swkkaoMT8Cm49M7IuSGpxhbkk/Jmh7t6liY6tbmMqy0R+t2MGxxAG4+3PPet7OY+p+PmkFzE1oMTQrJQbwckXC3jx249+aKTFzVNs400ww+PqiOZMhyeJXRZDcrRm+1AWcXNStd2+f6e33o3MRHDT2bM1DXrlavfoS/fpLkWRxk5zFv8A3D+9ZSprtZS7H8B5dkAH1pjkEOShOkyGDfHairWWJdUASsd4kR61aMv6esWkbSRceILdgSOwpeTMnGmFi8d3yRRepcJF1mQHc9vehjhn8OSpkAdjME10mzZFvDkOAdMHUQOx2oy9i12J0EEcQDIpXtZVHx02cry3A61dipaBCjtJpVn+HVL2leyiY7EjcV0zNs0svAtJ4SBtLMo3JNDZ7/ZtP8a22uQDpPPFD7LdsJYeOkULL1prEDbbYj7EQR+lRLghbaGENJ8vYexNSkGPb1qrG0yHNa2V/M7NV6+u9WrMU5quYm3vS8qKvHloCqfB3tLCtPCrPCNT0WWdK6cz1CmhzTV8rR91Irktq8y8Gm+D6nuIIk0LQiWO9o6E2iyNzVTz3OwSSh8x2+Bt9t/++6LGZ+79zS03yTRI1Yy34fqC5aIFptDAIHdJBOjZV9AI0yByeatFrqe6t69dFxPGa2obywV0hnB4jjSDFc2wd3erHazQFYZVIK6WIAVmAEAlt9wPam8bQifxZYMyzq/fuvbuEtDbLtCkSi6RxyV+Y96qaZuQ+l2YWiX23OjVw2n2MSPn1MynHqpOpSymNg+lhpIKkPpO+3pSXGXdbsQI1MTA7aiTH71zVHQ2bZ1cRrs2yDsuplXQrOFhmVYET8DeaEXjmsnaP371kViQ5s2F2sN2tQtb27c1pmjFQmiEwlE4XDUztYWiUGxcsqQm/CmpBMyabvhxUDYbk+n9dqJRoW8iZrh7tENiNqFCxWxp66JpLZl29/3+n/fShWYmp2StClC0EmkQMpBg9qypdNZWUFyO05g1uyvh2lExE/PJpXleWkl2DciCJgSODS/PM4dXKlQI21DhqTZn1abdson1MI+KgLG96CeoL11FZXuBR6TJPxSLLM+NpxqlwYGr0HpvVdxWZ3XaXcseN6ItWLukEKSOZI2okihUjpmWZ3hrzaNgI1Sx7imubpiGtzg70o3bn9PSuI4TEjxTqYrPpxXQMrzx7dv+GTIG3pQpB00iwZv0xbTCpeafEAhgTAJ70ilblnSjgMO54HsKtHTr3MxtnxzpTjTwWNa9U5CmFtqbaqoiCx3P296KL+iSceStHP8AH2hw5kgcjlqRZphEhSk+YbqeRTnEW3uHyA78SdzSg2Dq35p9NiovjsATCVOuBppZwlEphh3rfWd7hE2AoW9g4q0CzBkbEbg99uDQeIwtd6zVn2Va7aioaa4yxFLGG9IkqK4S5IktXoo23jKWVurVylRkoJh9zEzUBeotW1eGicjFFImDVuzCduO080KDUgauTMcSYUVhh6UIlGWaZEVMaYaj7bUqtXKMS56T259Y3/eqItEM0+wpqgutv6fFTLxUVxaOhSZDpr0W69WpiBtHoPXn7/p9q45kYiCIBkfpuDI/l96GuUcbdB4haxmx7B9dZWo099U+0RWUqyjidBz3F23crbYORsSOB6mqX1RhRadfMDqEzVivW1s3yUG0yBSDqPEeO5Zxv22rz00x8cii6orL3t/irXhP7RlXC+A9sE6WUGNxNE9F5PhnVzeZQwPlDcfNUrqywiYm4LbalnYgRW2x8FHJKvwFS8NU+9XbpHCPiHKI4G208TXPrRq4/wBn2M8PErP2+a1Mpy2o2jquBxS2Li2ZKsonUPpJqbqU3L8anUWgJYGOQO1VbNkv4i/oDaQTJIEbVbm6YtDDnUzMQk6z7D0rOiRO0jnmKziyILW9TLssNHwSKUJd1sWPJM1Fjbo1MFkiTuYmtMM8VXiSQnNtaHVpdqkihLWJ2rHxdV2jzuMmwqagxHFDnGVBfxlC5IOMHYvzAUlu80yxl6aW3BUWTZ6uFUjQGtlFei1ReHw1LSHNkSWa3NimtjBVtewsUxREvIJDarFWjUwhdtKx3JJMAACSxPYAVs2VXBdNorDjsSB21CDwZER6yKwK7BkFMsHg5P8AE1IAA30amIJAWFJEgk805wmQhmtnQXRUJYwYIZRoYAd5YNHf70fi8n1W7ly0r6F8RVuEzqaHuPBHAGhB/vNdy/AGrKyNiRMwSJ9YPNGWBU5y5Uw+tgA8IVOosX1k6pThFVSN+dUb9gLYu06LsnmqGdpa1uJWgvD1qN74qhMjcdmpqS0ajtW9QYgjaNiYJkx5R3962tHesuzWqD0snTMbUDirdW3KsLrAI+nSQ3zVbzTDFWMetDHInaZ3BqmiAZcneZrypkYwJFe1O5MpVljzjAgkDvP7VXOqcnK2g9mWA+ojgH0qz9RYgfiSiceoH6ie1Kc0uuyeGuyjsKjSoOPxls5211x6/agLkk1c/wDDrOYXef50Fiei8RblmtkKOT2oqZViyRb0adK9FXMSST5Egwx4n0qJcK9m+Au7K0CN+DTXJ8zu2VNsGFbkc1Pg9K3QT9U7USQ3k32Xv8fC2rgtkNsLg9PcVZMZj0OGbSZXSRA5Ej0qu5Jhnd5uyTzHt2FSY7I8SrO8qqN+WYIArhHDjsoFzJGYkgiPU7UvxOFNvng8EcGrtmFq7hzqupNq4NpI32nbeaqOcHfZSi8gSDz324p8WxLF/wCJitGxdD3moZ7lG5GrGmGNi6huYmhfErxnJMkyTuSdyTQOQxQSNnea0C1kVup7dvT+v7mh7GdEtm1TbC2KW4c0ytX6ZFIRNsPGwoc4pQTq4IImA2kyDq0nY8Efc96FvYunWQ2cLfAtvAukeURc1s8iRz4bKRMDyke/fpSSAjF9s06eyG7exCNhiumRrYnSqofLc1BvykTtud/g10PLsFas4shbNu+bfkW5sDaHhrpAWCSpJImdp25M6ZTYt4LCHwwWAJe6rgW3ZwYIUneBEAGdhM81Tcw6tuMrLATUJZvzjeV2mVMBTzOw+872WRSq/sv1vHjDPiHe6LpuElsPbA0AhVUA6uDpid6k6f6jtDCQbaoJcPqKooJYx9QjcRXFP7/uI3mlidyzGSew247etP8AprrezbLJiEDi4RL7+WJK+WY2Yz9zWNaNnFraLj/hhMV5LNwfwDpZzJLuz69BgACPMJjbV7CqKmR3hf8ADuo1s6jqkd9z5SdmnsQSN543q79M44Whcezct3QzByouKrsx58pO8z6R8VN1Jbu4pQUtcpcl0bXcVLe9xIjzM22yx877FGTiT1y0c8zZPBYLsDG66w5X0lgAJPMf80Nh7b3J0CYojKcpFy6w0OF30hgZ+5iJpn+HWyp0yAdiO4PrTeboBRjYNkuEJffY+hprh+n7j3IVSaIyLpu5iLguIfKOTVtvocKBoaWis9rRjxJ99A1vImw9mZlu6ii1yOyUVmEkncH3rS3m7NaDOvfelecdWKtuFG4NLcm9saoQiviP26bw8/TWVVV/tCaNlFZWFPFfhd8yFq1s4Uau8DeqpeywkkoJEmPijMRjbVy5afEsz29I0qNo9zTnMbdpLJe20CJHwaFxa2ROMZWrOcJddLv0kKD/AF7U6zLPmuWriXNwdOgAiSab4W41+2GFryjYGOQO9eN03be6t3SJAMrOxPrFFYccVdFGsZaE81wc8Cn2SZRauNLIQQZVh604zTp9XUktpj9PiacZXdtiyrQqhRBPqRzXWOVN0wfLcwCX4uKVWD5+00tznqhy3ZrZ+kCBK+m4IoPqXq6LbQswYAH0me81zjMcTfw13/8AoWBdUOFDAwp4Ig+U+1CZuTo67h898ZLaBoSQLiuAG0/5Vbj9qq3WmGGGE2bbKLhaCXJgCNgFAHxJO1LcrzdbqarWpDbA1ueQSdj6RVq6jy57+CLrcYsNEKWlYOzERyTRR0Ip20chvvvQzmisxwjW3KvE94M80E1MbHRR5qrdajC0TatzWIJnipW4tUdYwk0YmX0VCnNCgIRW2s07sZIzmFFO7HRBKw0A1zdHL5FFZ6uXRGUKMTYv6pUOri0QPEYqwI3mAJA823HFD5z0c9vTpWfjv96edP2Es4q1cW0sKTsumVkRp8oJuPB5YigbsJNItF5PHLpiPIBIAVvqiZBkQDMCZiuTZ9ii2IuNEDUwAMEjgc/YfpXVOpMO4k2lYySSfyqCsqJ7yD2qgZr047C5cTzEGWTuFMS5PAH/ACKCzFJ3TEvVef8A4i3bFvDraSyNGpQTJbeC54B7LMDtFVvD3PMJq6ZTnX4Sxetm0rm4IDH8sqykH1ENVVXDmZAMUI3FkVUi62sofA30YOHlJDaGXZ1I+lu4kiavnSmbFbIuIruJgpDA/V+V408Bf09TVAs5Tft+E18XALgQgtJlWO0E8/HvV36Zxeh28UOAo8kAsg3Ijbjb7UbWjLEfUym3dcIVBDE6NyyegYhoZt5kyKC6dwN/EXCG8wO5NPepsKXuXGQK66jBYsx+R5oA9hTzoSzotM7CDwNoFa9KxS7oY5bY/D2tCwD3pPiL8tuZNMs686GJDdiKot+6yEknigT/AEyUr+KLdjs2s2rP8SINc+zbPrbErbiPXvSvNsya4fMTA7UpCSRWoZB0tjYYkHeayneD6DuPbVgRBE1lFo33R/RhexBYr6AAADsBU9247H6iU2WOx7n9BS61e35rbAhgotlpliZ+avyY+TSXR4uHJxi5PsvGVdVhLehliOBxC8ClGKzOMQLltvKOV9Z9PvQ2Y4hWVgAJWFkesc0pNzb3/wCmp44efyKZeS4fEtGYdaax4elVRgZ2nf04P60NleHd1Mb2kJgyQfNyIjzftVZujUZ43qw5BmItqbbamRjLKDp443rJ4aWg4+Q5vbABlahbiu8afMupSZ3mDHHzVaxuSNimuXbt0hlgKNLPqgbAt+UQOa6auXJfQ3igUjZiG1Qq9oHI9yDS6/0xb0BrcWwSDJ1bgkep29qlsdGUkyo9M5DdFt9otyC2wJc+nE7Vas/sK1pUtCLvlPHl0RP0yNQ9xJFG47DpgwWbQ4iRakatQ3BYenxvVF6gzd3u61CqIhdIBUr3UqSRz2PFMjFvoOU/0r+eo3inXEx2DKfuG80/NLDbppdQsSW3J3JqFsPT+AKyAK2qPwtisSxR2HtxWxgDPLoKw1mmGHQTQVt6Nwr7iKdw0RvI7Hdxls2S4ENVbu9WNIKsSZ3FW3NsObuHEenaqNfydgQyACNj71BJ0z0Mc1VF3yrPPGXS+47n3pLnCeHeV9TMymUG228jTzvMdqk6dy/QRuTPPzU2d4hBdBJgrweIPrweOftWxOlRax1Oty3Ze4pW4/le3ywIgBuNgYnf4pJmmVOr3GDg+IzE24ICKTsonciIpHlHU7jFKUutCiC9wB3uhZJViw4O4HoKveBXDYvEu+tUZQFt2tcbDZ2/1eYso7fPYJxaMlHkijHpmy8LiAwOr8hAhdLt9/pG9C5ZlBttrCyVO3BG3seeK6DnPT4YBQ2i7I3OnSV4mCY/NXt3JUS/btorFnmNQ8p0CS2qNuO1ChfGVcSv2lu4xSzsbYYLDMCVJWCGVANm2iR6mi860atIuBWA1FADp3j6T3AmmeY4kYa/a1MtxAHItcAMRKxyI1kCe2obACkPUmZvfAuW7Wm2eQQFJDBf/KJUcGCTzzTKsa2kqBcLivDLKH1T2PrTe3mF9dFsr5DvIqvZblXiGSxBkAAkkgek+ldGxuizYTURKr962aS6Mg27YnzfO7dm35gSx4qu4dBeJYqSsUyzLEJesnYH0qvpmBtoVXalckKc62kVHN7gW6wHE0vtq5+lSTTbMFDEk81cOlxhRh/OQH7k80Wxyyr8KVa60xFsBNRGnaK9oXN0tePc0HbUYrKwasON7osaXKKtXaVJdqdb9eypHhSxjl8VPaJMn3NRE0AuIqUX61UlSFOMm7YQGoi3eigQ9bh6GrGdINGOKkkEgkESNp2iK0t57dZfCd2KGPKTIBHETQF27QzGhljiw4TkvsMzS+IKE6iDsTqDR6GduPvSp5bk1Oy14qUMYJDHNkPg1o1ijIr3TR8QedAQsVIEooW69Nuu4mOdgbPFbYfGQa1v26DOxpUnRRCKki8ZP1CqrpbcU08Gzc31Df8AaufYd6YWcUQKS8KltGubj2WjFY23aEW9zVNznF+IZqe/fJpXiDRrEonLI5MNyK2qhrjsQBKkhgNAADBtPLkmFAHeT2oHAYxg/wBWguVXXOyAmJ+AD69vahGrZFpfHZRy1RfrGYeCve26rcVGEMqaYb6Z5NtVYx2cetTf4qOItRclodkJ1abiW7niari79lZAQZHlPpVLw2MZUKCNLT2EiRBg9pGxr22lasNgSzUN8kxkSjEQJ0TsN5BHsCGbb3pk+NKWoLCdRIgzzz7b9/Wq8tupVWeT/wDftTfQm7J1ncRhgcyYNzHwK6Ha6ZS/YDuWYketc0w9v0rpnSucA2TbaQQNpqfPDj0PwZeT2xM2TrbBUcCkZyxWuGTAq65lbUWnb0qk2cSGM9gePWo1H7Z0kVHqvAPaubA6TwaQPeYetXrP77XjEbDiq/cyVzIAmjKFOOrKyzVlMnyS5P0H9KyuplVocVuprKyvUR4z7JBU9usrKNCmEJUhrKytQqQPcqIVlZXMOBhrYVlZWGsyt0rKyjQt9m5rY1lZWi32C4ml1zmsrKmyl+AksUZbrysrIG5T27xS+9WVlHMDF2DGt1rKylFIRaoy1WVlOiSz7JhWy1lZTSYe4UfwR80xw7ERB7VlZXn5u2W4ekNsWZw+9V0WwE2AHwKysqV/xKn0CX12ovI1/iCvayiRNLsuX4ZP8q/oK9rKytPQX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0" name="Rectángulo 19"/>
          <p:cNvSpPr/>
          <p:nvPr/>
        </p:nvSpPr>
        <p:spPr>
          <a:xfrm>
            <a:off x="152400" y="6524350"/>
            <a:ext cx="88423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Normatividad: ANSI/ISEA Z41.1:2003   NTC 2396   NTC 2257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4778803" y="4635868"/>
            <a:ext cx="214576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Botas dieléctricas</a:t>
            </a:r>
            <a:endParaRPr lang="es-CO" b="1" dirty="0"/>
          </a:p>
        </p:txBody>
      </p:sp>
      <p:sp>
        <p:nvSpPr>
          <p:cNvPr id="40" name="CuadroTexto 39"/>
          <p:cNvSpPr txBox="1"/>
          <p:nvPr/>
        </p:nvSpPr>
        <p:spPr>
          <a:xfrm>
            <a:off x="4419600" y="3845476"/>
            <a:ext cx="2971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Botas de goma</a:t>
            </a:r>
            <a:endParaRPr lang="es-CO" b="1" dirty="0"/>
          </a:p>
        </p:txBody>
      </p:sp>
      <p:sp>
        <p:nvSpPr>
          <p:cNvPr id="28" name="CuadroTexto 27"/>
          <p:cNvSpPr txBox="1"/>
          <p:nvPr/>
        </p:nvSpPr>
        <p:spPr>
          <a:xfrm>
            <a:off x="5855231" y="5421868"/>
            <a:ext cx="214576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Botas motociclista</a:t>
            </a:r>
            <a:endParaRPr lang="es-CO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446" y="4481028"/>
            <a:ext cx="1054554" cy="89637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2387" y="4936398"/>
            <a:ext cx="709613" cy="106444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9947" y="3220587"/>
            <a:ext cx="1221132" cy="120866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4268" y="2890186"/>
            <a:ext cx="1026404" cy="76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0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10064</TotalTime>
  <Words>1162</Words>
  <Application>Microsoft Office PowerPoint</Application>
  <PresentationFormat>Presentación en pantalla (4:3)</PresentationFormat>
  <Paragraphs>131</Paragraphs>
  <Slides>12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Calibri</vt:lpstr>
      <vt:lpstr>Franklin Gothic Book</vt:lpstr>
      <vt:lpstr>Snap ITC</vt:lpstr>
      <vt:lpstr>Tw Cen MT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GRACIAS!!!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vgomez</dc:creator>
  <cp:lastModifiedBy>gloria.vallejo</cp:lastModifiedBy>
  <cp:revision>462</cp:revision>
  <cp:lastPrinted>2013-05-27T21:11:50Z</cp:lastPrinted>
  <dcterms:created xsi:type="dcterms:W3CDTF">2012-07-26T18:25:35Z</dcterms:created>
  <dcterms:modified xsi:type="dcterms:W3CDTF">2019-04-06T16:46:14Z</dcterms:modified>
</cp:coreProperties>
</file>