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88150" cy="10020300"/>
  <p:embeddedFontLst>
    <p:embeddedFont>
      <p:font typeface="Arial Black"/>
      <p:regular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  <p:ext uri="GoogleSlidesCustomDataVersion2">
      <go:slidesCustomData xmlns:go="http://customooxmlschemas.google.com/" r:id="rId19" roundtripDataSignature="AMtx7mgf1eJ+NgmESxlt52baigUiso1D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56" orient="horz"/>
        <p:guide pos="217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ArialBlack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84871" cy="501015"/>
          </a:xfrm>
          <a:prstGeom prst="rect">
            <a:avLst/>
          </a:prstGeom>
          <a:noFill/>
          <a:ln>
            <a:noFill/>
          </a:ln>
        </p:spPr>
        <p:txBody>
          <a:bodyPr anchorCtr="0" anchor="t" bIns="48300" lIns="96600" spcFirstLastPara="1" rIns="96600" wrap="square" tIns="483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01698" y="0"/>
            <a:ext cx="2984871" cy="501015"/>
          </a:xfrm>
          <a:prstGeom prst="rect">
            <a:avLst/>
          </a:prstGeom>
          <a:noFill/>
          <a:ln>
            <a:noFill/>
          </a:ln>
        </p:spPr>
        <p:txBody>
          <a:bodyPr anchorCtr="0" anchor="t" bIns="48300" lIns="96600" spcFirstLastPara="1" rIns="96600" wrap="square" tIns="483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  <a:noFill/>
          <a:ln>
            <a:noFill/>
          </a:ln>
        </p:spPr>
        <p:txBody>
          <a:bodyPr anchorCtr="0" anchor="t" bIns="48300" lIns="96600" spcFirstLastPara="1" rIns="96600" wrap="square" tIns="483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517546"/>
            <a:ext cx="2984871" cy="501015"/>
          </a:xfrm>
          <a:prstGeom prst="rect">
            <a:avLst/>
          </a:prstGeom>
          <a:noFill/>
          <a:ln>
            <a:noFill/>
          </a:ln>
        </p:spPr>
        <p:txBody>
          <a:bodyPr anchorCtr="0" anchor="b" bIns="48300" lIns="96600" spcFirstLastPara="1" rIns="96600" wrap="square" tIns="483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  <a:noFill/>
          <a:ln>
            <a:noFill/>
          </a:ln>
        </p:spPr>
        <p:txBody>
          <a:bodyPr anchorCtr="0" anchor="b" bIns="48300" lIns="96600" spcFirstLastPara="1" rIns="96600" wrap="square" tIns="483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O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  <a:noFill/>
          <a:ln>
            <a:noFill/>
          </a:ln>
        </p:spPr>
        <p:txBody>
          <a:bodyPr anchorCtr="0" anchor="t" bIns="48300" lIns="96600" spcFirstLastPara="1" rIns="96600" wrap="square" tIns="483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 txBox="1"/>
          <p:nvPr>
            <p:ph idx="12" type="sldNum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  <a:noFill/>
          <a:ln>
            <a:noFill/>
          </a:ln>
        </p:spPr>
        <p:txBody>
          <a:bodyPr anchorCtr="0" anchor="b" bIns="48300" lIns="96600" spcFirstLastPara="1" rIns="96600" wrap="square" tIns="483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:notes"/>
          <p:cNvSpPr txBox="1"/>
          <p:nvPr>
            <p:ph idx="1" type="body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0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:notes"/>
          <p:cNvSpPr txBox="1"/>
          <p:nvPr>
            <p:ph idx="1" type="body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1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2:notes"/>
          <p:cNvSpPr txBox="1"/>
          <p:nvPr>
            <p:ph idx="1" type="body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2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4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/>
          <p:nvPr>
            <p:ph idx="1" type="body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5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/>
          <p:nvPr>
            <p:ph idx="1" type="body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6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/>
          <p:nvPr>
            <p:ph idx="1" type="body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7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/>
          <p:nvPr>
            <p:ph idx="1" type="body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8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:notes"/>
          <p:cNvSpPr txBox="1"/>
          <p:nvPr>
            <p:ph idx="1" type="body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anchorCtr="0" anchor="t" bIns="48300" lIns="96600" spcFirstLastPara="1" rIns="96600" wrap="square" tIns="48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9:notes"/>
          <p:cNvSpPr/>
          <p:nvPr>
            <p:ph idx="2" type="sldImg"/>
          </p:nvPr>
        </p:nvSpPr>
        <p:spPr>
          <a:xfrm>
            <a:off x="939800" y="750888"/>
            <a:ext cx="5008563" cy="37576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  <p:pic>
        <p:nvPicPr>
          <p:cNvPr descr="Plantilla Cursos.jpg" id="21" name="Google Shape;2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8600" y="990600"/>
            <a:ext cx="864870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 Gers.jpg" id="22" name="Google Shape;2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63972" y="6019800"/>
            <a:ext cx="1527628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_CONT_1COLUMNA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  <p:pic>
        <p:nvPicPr>
          <p:cNvPr descr="Plantilla Cursos.jpg" id="29" name="Google Shape;29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8600" y="990600"/>
            <a:ext cx="864870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 Gers.jpg" id="30" name="Google Shape;3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63972" y="6019800"/>
            <a:ext cx="1527628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_COLUMNAS" type="twoTxTwoObj">
  <p:cSld name="TWO_OBJECTS_WITH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4" name="Google Shape;34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5" name="Google Shape;35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6" name="Google Shape;36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7" name="Google Shape;37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  <p:pic>
        <p:nvPicPr>
          <p:cNvPr descr="Plantilla Cursos.jpg" id="40" name="Google Shape;40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8600" y="990600"/>
            <a:ext cx="8648700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 Gers.jpg" id="41" name="Google Shape;41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63972" y="6019800"/>
            <a:ext cx="1527628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ULO_CONTENIDO" type="blank">
  <p:cSld name="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  <p:sp>
        <p:nvSpPr>
          <p:cNvPr id="46" name="Google Shape;46;p17"/>
          <p:cNvSpPr/>
          <p:nvPr/>
        </p:nvSpPr>
        <p:spPr>
          <a:xfrm>
            <a:off x="152400" y="137160"/>
            <a:ext cx="8869680" cy="6583680"/>
          </a:xfrm>
          <a:prstGeom prst="frame">
            <a:avLst>
              <a:gd fmla="val 1218" name="adj1"/>
            </a:avLst>
          </a:prstGeom>
          <a:solidFill>
            <a:schemeClr val="lt1"/>
          </a:solidFill>
          <a:ln cap="flat" cmpd="sng" w="25400">
            <a:solidFill>
              <a:srgbClr val="00008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 Gers.jpg" id="47" name="Google Shape;4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553200" y="379552"/>
            <a:ext cx="2209800" cy="9920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"/>
          <p:cNvSpPr/>
          <p:nvPr/>
        </p:nvSpPr>
        <p:spPr>
          <a:xfrm>
            <a:off x="857224" y="1280473"/>
            <a:ext cx="7462862" cy="2767673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395E89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O" sz="1200" u="none" cap="none" strike="noStrik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Procesos de Realización</a:t>
            </a:r>
            <a:endParaRPr/>
          </a:p>
        </p:txBody>
      </p:sp>
      <p:sp>
        <p:nvSpPr>
          <p:cNvPr id="54" name="Google Shape;54;p1"/>
          <p:cNvSpPr/>
          <p:nvPr/>
        </p:nvSpPr>
        <p:spPr>
          <a:xfrm>
            <a:off x="857224" y="418237"/>
            <a:ext cx="7462862" cy="756524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395E89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Procesos de Dirección</a:t>
            </a:r>
            <a:endParaRPr/>
          </a:p>
        </p:txBody>
      </p:sp>
      <p:sp>
        <p:nvSpPr>
          <p:cNvPr id="55" name="Google Shape;55;p1"/>
          <p:cNvSpPr/>
          <p:nvPr/>
        </p:nvSpPr>
        <p:spPr>
          <a:xfrm rot="-5400000">
            <a:off x="-2468802" y="3065291"/>
            <a:ext cx="5800764" cy="279783"/>
          </a:xfrm>
          <a:prstGeom prst="rect">
            <a:avLst/>
          </a:prstGeom>
          <a:solidFill>
            <a:srgbClr val="FBFAF8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600" cap="none">
                <a:solidFill>
                  <a:srgbClr val="0070C0"/>
                </a:solidFill>
                <a:latin typeface="Arial Black"/>
                <a:ea typeface="Arial Black"/>
                <a:cs typeface="Arial Black"/>
                <a:sym typeface="Arial Black"/>
              </a:rPr>
              <a:t>NECESIDADES  PARTES INTERESADAS</a:t>
            </a:r>
            <a:endParaRPr sz="1600" cap="none">
              <a:solidFill>
                <a:srgbClr val="0070C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56" name="Google Shape;56;p1"/>
          <p:cNvSpPr/>
          <p:nvPr/>
        </p:nvSpPr>
        <p:spPr>
          <a:xfrm rot="-5400000">
            <a:off x="2177404" y="4908882"/>
            <a:ext cx="1440000" cy="720000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Gestión  Humana</a:t>
            </a:r>
            <a:endParaRPr/>
          </a:p>
        </p:txBody>
      </p:sp>
      <p:sp>
        <p:nvSpPr>
          <p:cNvPr id="57" name="Google Shape;57;p1"/>
          <p:cNvSpPr/>
          <p:nvPr/>
        </p:nvSpPr>
        <p:spPr>
          <a:xfrm rot="-5400000">
            <a:off x="3335203" y="4917074"/>
            <a:ext cx="1440000" cy="720000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Gestión Financiera</a:t>
            </a:r>
            <a:endParaRPr/>
          </a:p>
        </p:txBody>
      </p:sp>
      <p:sp>
        <p:nvSpPr>
          <p:cNvPr id="58" name="Google Shape;58;p1"/>
          <p:cNvSpPr/>
          <p:nvPr/>
        </p:nvSpPr>
        <p:spPr>
          <a:xfrm>
            <a:off x="914400" y="1752600"/>
            <a:ext cx="1260000" cy="504000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Gestión comercial</a:t>
            </a:r>
            <a:endParaRPr/>
          </a:p>
        </p:txBody>
      </p:sp>
      <p:sp>
        <p:nvSpPr>
          <p:cNvPr id="59" name="Google Shape;59;p1"/>
          <p:cNvSpPr/>
          <p:nvPr/>
        </p:nvSpPr>
        <p:spPr>
          <a:xfrm rot="-5400000">
            <a:off x="4481949" y="4917074"/>
            <a:ext cx="1440000" cy="720000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Gestión Recursos físicos</a:t>
            </a:r>
            <a:endParaRPr/>
          </a:p>
        </p:txBody>
      </p:sp>
      <p:sp>
        <p:nvSpPr>
          <p:cNvPr id="60" name="Google Shape;60;p1"/>
          <p:cNvSpPr/>
          <p:nvPr/>
        </p:nvSpPr>
        <p:spPr>
          <a:xfrm rot="-5400000">
            <a:off x="5611946" y="4917074"/>
            <a:ext cx="1440000" cy="720000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Gestión de Información</a:t>
            </a:r>
            <a:endParaRPr/>
          </a:p>
        </p:txBody>
      </p:sp>
      <p:sp>
        <p:nvSpPr>
          <p:cNvPr id="61" name="Google Shape;61;p1"/>
          <p:cNvSpPr/>
          <p:nvPr/>
        </p:nvSpPr>
        <p:spPr>
          <a:xfrm rot="-5400000">
            <a:off x="6736192" y="4917074"/>
            <a:ext cx="1440000" cy="720000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Gestión de Compra</a:t>
            </a:r>
            <a:endParaRPr/>
          </a:p>
        </p:txBody>
      </p:sp>
      <p:sp>
        <p:nvSpPr>
          <p:cNvPr id="62" name="Google Shape;62;p1"/>
          <p:cNvSpPr/>
          <p:nvPr/>
        </p:nvSpPr>
        <p:spPr>
          <a:xfrm>
            <a:off x="857224" y="4206459"/>
            <a:ext cx="7462862" cy="1899101"/>
          </a:xfrm>
          <a:prstGeom prst="roundRect">
            <a:avLst>
              <a:gd fmla="val 16667" name="adj"/>
            </a:avLst>
          </a:prstGeom>
          <a:noFill/>
          <a:ln cap="flat" cmpd="sng" w="25400">
            <a:solidFill>
              <a:srgbClr val="395E89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rPr>
              <a:t>Procesos de Soporte</a:t>
            </a:r>
            <a:endParaRPr/>
          </a:p>
        </p:txBody>
      </p:sp>
      <p:sp>
        <p:nvSpPr>
          <p:cNvPr id="63" name="Google Shape;63;p1"/>
          <p:cNvSpPr/>
          <p:nvPr/>
        </p:nvSpPr>
        <p:spPr>
          <a:xfrm>
            <a:off x="8320086" y="2643182"/>
            <a:ext cx="214314" cy="428628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/>
          <p:nvPr/>
        </p:nvSpPr>
        <p:spPr>
          <a:xfrm>
            <a:off x="3872013" y="1092376"/>
            <a:ext cx="357190" cy="214314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571472" y="2786058"/>
            <a:ext cx="285752" cy="35719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"/>
          <p:cNvSpPr/>
          <p:nvPr/>
        </p:nvSpPr>
        <p:spPr>
          <a:xfrm rot="10800000">
            <a:off x="7215206" y="4129086"/>
            <a:ext cx="428628" cy="214314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1357290" y="4110038"/>
            <a:ext cx="357190" cy="214314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"/>
          <p:cNvSpPr/>
          <p:nvPr/>
        </p:nvSpPr>
        <p:spPr>
          <a:xfrm rot="10800000">
            <a:off x="4722714" y="1065923"/>
            <a:ext cx="428628" cy="214314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"/>
          <p:cNvSpPr/>
          <p:nvPr/>
        </p:nvSpPr>
        <p:spPr>
          <a:xfrm rot="-5400000">
            <a:off x="1089111" y="4917075"/>
            <a:ext cx="1440000" cy="720000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Gestión Integral</a:t>
            </a:r>
            <a:endParaRPr sz="1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3235853" y="6317674"/>
            <a:ext cx="188901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Ene 12</a:t>
            </a:r>
            <a:r>
              <a:rPr lang="es-CO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2024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3703754" y="448966"/>
            <a:ext cx="1655790" cy="572289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Gestión Estratégica</a:t>
            </a:r>
            <a:endParaRPr/>
          </a:p>
        </p:txBody>
      </p:sp>
      <p:sp>
        <p:nvSpPr>
          <p:cNvPr id="72" name="Google Shape;72;p1"/>
          <p:cNvSpPr/>
          <p:nvPr/>
        </p:nvSpPr>
        <p:spPr>
          <a:xfrm>
            <a:off x="2632296" y="1778108"/>
            <a:ext cx="1260000" cy="504000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Gestión de venta</a:t>
            </a:r>
            <a:endParaRPr/>
          </a:p>
        </p:txBody>
      </p:sp>
      <p:sp>
        <p:nvSpPr>
          <p:cNvPr id="73" name="Google Shape;73;p1"/>
          <p:cNvSpPr txBox="1"/>
          <p:nvPr/>
        </p:nvSpPr>
        <p:spPr>
          <a:xfrm>
            <a:off x="1714480" y="48905"/>
            <a:ext cx="543525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MAPA DE PROCESOS 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"/>
          <p:cNvSpPr/>
          <p:nvPr/>
        </p:nvSpPr>
        <p:spPr>
          <a:xfrm>
            <a:off x="7215205" y="6105539"/>
            <a:ext cx="1776395" cy="53407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5730727" y="1613064"/>
            <a:ext cx="1440000" cy="540000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Prestación de servicios</a:t>
            </a:r>
            <a:endParaRPr sz="14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76" name="Google Shape;76;p1"/>
          <p:cNvSpPr/>
          <p:nvPr/>
        </p:nvSpPr>
        <p:spPr>
          <a:xfrm>
            <a:off x="2027144" y="2767953"/>
            <a:ext cx="1087896" cy="375295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9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NEPLAN</a:t>
            </a:r>
            <a:endParaRPr sz="9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77" name="Google Shape;77;p1"/>
          <p:cNvSpPr/>
          <p:nvPr/>
        </p:nvSpPr>
        <p:spPr>
          <a:xfrm>
            <a:off x="6873053" y="2329595"/>
            <a:ext cx="1270473" cy="360000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5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Diseños e interventorías</a:t>
            </a:r>
            <a:endParaRPr sz="105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78" name="Google Shape;78;p1"/>
          <p:cNvSpPr/>
          <p:nvPr/>
        </p:nvSpPr>
        <p:spPr>
          <a:xfrm>
            <a:off x="5021949" y="2319331"/>
            <a:ext cx="1080000" cy="360000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Estudios</a:t>
            </a:r>
            <a:endParaRPr sz="12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5037156" y="3001769"/>
            <a:ext cx="1064762" cy="363938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2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PAC</a:t>
            </a:r>
            <a:endParaRPr sz="12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3496511" y="2716131"/>
            <a:ext cx="1068223" cy="582486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5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Soluciones integrales de Equipos</a:t>
            </a:r>
            <a:endParaRPr sz="105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81" name="Google Shape;81;p1"/>
          <p:cNvSpPr/>
          <p:nvPr/>
        </p:nvSpPr>
        <p:spPr>
          <a:xfrm rot="-5400000">
            <a:off x="5798926" y="3065291"/>
            <a:ext cx="5800764" cy="279783"/>
          </a:xfrm>
          <a:prstGeom prst="rect">
            <a:avLst/>
          </a:prstGeom>
          <a:solidFill>
            <a:srgbClr val="FBFAF8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400" cap="none">
                <a:solidFill>
                  <a:srgbClr val="0070C0"/>
                </a:solidFill>
                <a:latin typeface="Arial Black"/>
                <a:ea typeface="Arial Black"/>
                <a:cs typeface="Arial Black"/>
                <a:sym typeface="Arial Black"/>
              </a:rPr>
              <a:t>SATISFACCIÓN  DE NECESIDADES  PARTES INTERESADAS</a:t>
            </a:r>
            <a:endParaRPr sz="1400" cap="none">
              <a:solidFill>
                <a:srgbClr val="0070C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cxnSp>
        <p:nvCxnSpPr>
          <p:cNvPr id="82" name="Google Shape;82;p1"/>
          <p:cNvCxnSpPr/>
          <p:nvPr/>
        </p:nvCxnSpPr>
        <p:spPr>
          <a:xfrm rot="10800000">
            <a:off x="6910551" y="2625233"/>
            <a:ext cx="53727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3" name="Google Shape;83;p1"/>
          <p:cNvCxnSpPr/>
          <p:nvPr/>
        </p:nvCxnSpPr>
        <p:spPr>
          <a:xfrm rot="10800000">
            <a:off x="5034428" y="2632826"/>
            <a:ext cx="53727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4" name="Google Shape;84;p1"/>
          <p:cNvCxnSpPr>
            <a:stCxn id="72" idx="2"/>
            <a:endCxn id="76" idx="0"/>
          </p:cNvCxnSpPr>
          <p:nvPr/>
        </p:nvCxnSpPr>
        <p:spPr>
          <a:xfrm rot="5400000">
            <a:off x="2673846" y="2179358"/>
            <a:ext cx="485700" cy="6912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85" name="Google Shape;85;p1"/>
          <p:cNvCxnSpPr>
            <a:stCxn id="75" idx="2"/>
            <a:endCxn id="78" idx="0"/>
          </p:cNvCxnSpPr>
          <p:nvPr/>
        </p:nvCxnSpPr>
        <p:spPr>
          <a:xfrm rot="5400000">
            <a:off x="5923177" y="1791714"/>
            <a:ext cx="166200" cy="8889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86" name="Google Shape;86;p1"/>
          <p:cNvSpPr/>
          <p:nvPr/>
        </p:nvSpPr>
        <p:spPr>
          <a:xfrm>
            <a:off x="6782294" y="2937041"/>
            <a:ext cx="1385392" cy="496414"/>
          </a:xfrm>
          <a:prstGeom prst="rect">
            <a:avLst/>
          </a:prstGeom>
          <a:solidFill>
            <a:srgbClr val="F7F6F2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00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Eficiencia y calidad de la Energía</a:t>
            </a:r>
            <a:endParaRPr sz="1000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cxnSp>
        <p:nvCxnSpPr>
          <p:cNvPr id="87" name="Google Shape;87;p1"/>
          <p:cNvCxnSpPr>
            <a:endCxn id="80" idx="0"/>
          </p:cNvCxnSpPr>
          <p:nvPr/>
        </p:nvCxnSpPr>
        <p:spPr>
          <a:xfrm>
            <a:off x="3257523" y="2525031"/>
            <a:ext cx="773100" cy="191100"/>
          </a:xfrm>
          <a:prstGeom prst="bentConnector2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88" name="Google Shape;88;p1"/>
          <p:cNvCxnSpPr/>
          <p:nvPr/>
        </p:nvCxnSpPr>
        <p:spPr>
          <a:xfrm>
            <a:off x="6450726" y="2145819"/>
            <a:ext cx="1057500" cy="1764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89" name="Google Shape;89;p1"/>
          <p:cNvCxnSpPr>
            <a:endCxn id="79" idx="3"/>
          </p:cNvCxnSpPr>
          <p:nvPr/>
        </p:nvCxnSpPr>
        <p:spPr>
          <a:xfrm rot="5400000">
            <a:off x="5801468" y="2534388"/>
            <a:ext cx="949800" cy="348900"/>
          </a:xfrm>
          <a:prstGeom prst="bentConnector2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90" name="Google Shape;90;p1"/>
          <p:cNvCxnSpPr>
            <a:stCxn id="75" idx="2"/>
            <a:endCxn id="86" idx="1"/>
          </p:cNvCxnSpPr>
          <p:nvPr/>
        </p:nvCxnSpPr>
        <p:spPr>
          <a:xfrm flipH="1" rot="-5400000">
            <a:off x="6100327" y="2503464"/>
            <a:ext cx="1032300" cy="331500"/>
          </a:xfrm>
          <a:prstGeom prst="bentConnector2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es-CO" sz="3600">
                <a:solidFill>
                  <a:srgbClr val="002060"/>
                </a:solidFill>
              </a:rPr>
              <a:t>DESCRIPCIÓN DE CADA PROCESO</a:t>
            </a:r>
            <a:endParaRPr sz="3600"/>
          </a:p>
        </p:txBody>
      </p:sp>
      <p:sp>
        <p:nvSpPr>
          <p:cNvPr id="163" name="Google Shape;163;p10"/>
          <p:cNvSpPr/>
          <p:nvPr/>
        </p:nvSpPr>
        <p:spPr>
          <a:xfrm>
            <a:off x="228600" y="2938792"/>
            <a:ext cx="2286000" cy="132840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DE RECURSOS FÍSICOS </a:t>
            </a:r>
            <a:endParaRPr/>
          </a:p>
        </p:txBody>
      </p:sp>
      <p:sp>
        <p:nvSpPr>
          <p:cNvPr id="164" name="Google Shape;164;p10"/>
          <p:cNvSpPr/>
          <p:nvPr/>
        </p:nvSpPr>
        <p:spPr>
          <a:xfrm>
            <a:off x="2819400" y="1447800"/>
            <a:ext cx="6095999" cy="1981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Responsables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Mantenimiento locativo: Gloria Vallejo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Mantenimiento equipos de cómputo: Douglas López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metrológica: Angelly Mondragón, Diego Botina.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de transporte: Lizeth Navarro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0"/>
          <p:cNvSpPr/>
          <p:nvPr/>
        </p:nvSpPr>
        <p:spPr>
          <a:xfrm>
            <a:off x="2971800" y="3581401"/>
            <a:ext cx="5715000" cy="251459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Actividades principales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Garantizar el adecuado funcionamiento y disponibilidad de la infraestructura, equipos  e instalaciones físicas de GERS con el fin de realizar las operaciones bajo condiciones adecuadas de seguridad y confiabilidad</a:t>
            </a:r>
            <a:endParaRPr b="1"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1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es-CO" sz="3600">
                <a:solidFill>
                  <a:srgbClr val="002060"/>
                </a:solidFill>
              </a:rPr>
              <a:t>DESCRIPCIÓN DE CADA PROCESO</a:t>
            </a:r>
            <a:endParaRPr sz="3600"/>
          </a:p>
        </p:txBody>
      </p:sp>
      <p:sp>
        <p:nvSpPr>
          <p:cNvPr id="171" name="Google Shape;171;p11"/>
          <p:cNvSpPr/>
          <p:nvPr/>
        </p:nvSpPr>
        <p:spPr>
          <a:xfrm>
            <a:off x="228600" y="2938792"/>
            <a:ext cx="2286000" cy="132840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DE INFORMACIÓN</a:t>
            </a:r>
            <a:endParaRPr/>
          </a:p>
        </p:txBody>
      </p:sp>
      <p:sp>
        <p:nvSpPr>
          <p:cNvPr id="172" name="Google Shape;172;p11"/>
          <p:cNvSpPr/>
          <p:nvPr/>
        </p:nvSpPr>
        <p:spPr>
          <a:xfrm>
            <a:off x="2781300" y="1414669"/>
            <a:ext cx="6095999" cy="174266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Responsables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Douglas López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Lizeth Navarro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Usuarios de la información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1"/>
          <p:cNvSpPr/>
          <p:nvPr/>
        </p:nvSpPr>
        <p:spPr>
          <a:xfrm>
            <a:off x="2971800" y="3581401"/>
            <a:ext cx="5715000" cy="24384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Actividades principales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Garantizar  la conservación y  acceso a la información de la empresa con el fin de facilitar la ejecución de las operaciones y contar con las evidencias suficientes y confiables de los resultados logrados </a:t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2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es-CO" sz="3600">
                <a:solidFill>
                  <a:srgbClr val="002060"/>
                </a:solidFill>
              </a:rPr>
              <a:t>DESCRIPCIÓN DE CADA PROCESO</a:t>
            </a:r>
            <a:endParaRPr sz="3600"/>
          </a:p>
        </p:txBody>
      </p:sp>
      <p:sp>
        <p:nvSpPr>
          <p:cNvPr id="179" name="Google Shape;179;p12"/>
          <p:cNvSpPr/>
          <p:nvPr/>
        </p:nvSpPr>
        <p:spPr>
          <a:xfrm>
            <a:off x="228600" y="2938792"/>
            <a:ext cx="2286000" cy="132840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DE COMPRA</a:t>
            </a:r>
            <a:endParaRPr/>
          </a:p>
        </p:txBody>
      </p:sp>
      <p:sp>
        <p:nvSpPr>
          <p:cNvPr id="180" name="Google Shape;180;p12"/>
          <p:cNvSpPr/>
          <p:nvPr/>
        </p:nvSpPr>
        <p:spPr>
          <a:xfrm>
            <a:off x="2781300" y="1371601"/>
            <a:ext cx="6095999" cy="129539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Responsable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Gloria Mercedes Vallejo</a:t>
            </a:r>
            <a:br>
              <a:rPr b="1"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Jesús Ortega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2"/>
          <p:cNvSpPr/>
          <p:nvPr/>
        </p:nvSpPr>
        <p:spPr>
          <a:xfrm>
            <a:off x="2971799" y="3276600"/>
            <a:ext cx="5905499" cy="2743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Actividades principales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Comprar los bienes y servicios requeridos para la operación de GERS </a:t>
            </a:r>
            <a:endParaRPr/>
          </a:p>
          <a:p>
            <a:pPr indent="-342900" lvl="0" marL="3429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Garantizar el cumplimiento de las especificaciones de calidad, seguridad, salud ocupacional, requisitos legales  y ambientales de los bienes y servicios comprados </a:t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es-CO" sz="3600">
                <a:solidFill>
                  <a:srgbClr val="002060"/>
                </a:solidFill>
              </a:rPr>
              <a:t>DESCRIPCIÓN DE CADA PROCESO</a:t>
            </a:r>
            <a:endParaRPr sz="3600"/>
          </a:p>
        </p:txBody>
      </p:sp>
      <p:sp>
        <p:nvSpPr>
          <p:cNvPr id="96" name="Google Shape;96;p2"/>
          <p:cNvSpPr/>
          <p:nvPr/>
        </p:nvSpPr>
        <p:spPr>
          <a:xfrm>
            <a:off x="228600" y="2647642"/>
            <a:ext cx="2286000" cy="1143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ESTRATÉGICA</a:t>
            </a:r>
            <a:endParaRPr/>
          </a:p>
        </p:txBody>
      </p:sp>
      <p:sp>
        <p:nvSpPr>
          <p:cNvPr id="97" name="Google Shape;97;p2"/>
          <p:cNvSpPr/>
          <p:nvPr/>
        </p:nvSpPr>
        <p:spPr>
          <a:xfrm>
            <a:off x="2971800" y="1295400"/>
            <a:ext cx="5715000" cy="192374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Responsables</a:t>
            </a:r>
            <a:endParaRPr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Juan Manuel Gers  - Presidente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Luis Freyder Posso– Gerente Nacional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2971800" y="3505200"/>
            <a:ext cx="5715000" cy="2362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Propósito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Definir el pensamiento y  políticas de la organización y tomar las decisiones estratégicas con base en los datos que suministran los procesos y el entorno, con el fin de lograr la sostenibilidad económica de la empresa y su  permanencia en el mercado.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es-CO" sz="3600">
                <a:solidFill>
                  <a:srgbClr val="002060"/>
                </a:solidFill>
              </a:rPr>
              <a:t>DESCRIPCIÓN DE CADA PROCESO</a:t>
            </a:r>
            <a:endParaRPr sz="3600"/>
          </a:p>
        </p:txBody>
      </p:sp>
      <p:sp>
        <p:nvSpPr>
          <p:cNvPr id="104" name="Google Shape;104;p3"/>
          <p:cNvSpPr/>
          <p:nvPr/>
        </p:nvSpPr>
        <p:spPr>
          <a:xfrm>
            <a:off x="228600" y="2647642"/>
            <a:ext cx="2286000" cy="1143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COMERCIAL </a:t>
            </a:r>
            <a:endParaRPr/>
          </a:p>
        </p:txBody>
      </p:sp>
      <p:sp>
        <p:nvSpPr>
          <p:cNvPr id="105" name="Google Shape;105;p3"/>
          <p:cNvSpPr/>
          <p:nvPr/>
        </p:nvSpPr>
        <p:spPr>
          <a:xfrm>
            <a:off x="2960427" y="1533939"/>
            <a:ext cx="5715000" cy="1447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Responsable</a:t>
            </a:r>
            <a:endParaRPr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Dagoberto Valencia – Director área comercial </a:t>
            </a:r>
            <a:endParaRPr/>
          </a:p>
        </p:txBody>
      </p:sp>
      <p:sp>
        <p:nvSpPr>
          <p:cNvPr id="106" name="Google Shape;106;p3"/>
          <p:cNvSpPr/>
          <p:nvPr/>
        </p:nvSpPr>
        <p:spPr>
          <a:xfrm>
            <a:off x="2960427" y="3124200"/>
            <a:ext cx="5715000" cy="3124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Actividades Principales</a:t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Diseñar el plan de mercadeo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Preparar ofertas, cotizaciones, licitaciones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ventas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Hacer seguimiento a los resultados de las ofertas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Definir estrategias comerciales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Analizar los resultados estadísticos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Medir la satisfacción del cliente externo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Ampliar mercados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es-CO" sz="3600">
                <a:solidFill>
                  <a:srgbClr val="002060"/>
                </a:solidFill>
              </a:rPr>
              <a:t>DESCRIPCIÓN DE CADA PROCESO</a:t>
            </a:r>
            <a:endParaRPr sz="3600"/>
          </a:p>
        </p:txBody>
      </p:sp>
      <p:sp>
        <p:nvSpPr>
          <p:cNvPr id="112" name="Google Shape;112;p4"/>
          <p:cNvSpPr/>
          <p:nvPr/>
        </p:nvSpPr>
        <p:spPr>
          <a:xfrm>
            <a:off x="228600" y="2938793"/>
            <a:ext cx="2286000" cy="1143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VENTA </a:t>
            </a:r>
            <a:endParaRPr/>
          </a:p>
        </p:txBody>
      </p:sp>
      <p:sp>
        <p:nvSpPr>
          <p:cNvPr id="113" name="Google Shape;113;p4"/>
          <p:cNvSpPr/>
          <p:nvPr/>
        </p:nvSpPr>
        <p:spPr>
          <a:xfrm>
            <a:off x="2971800" y="1379116"/>
            <a:ext cx="5715000" cy="1973684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Responsables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Director Comercial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Directores áreas NEPLAN – Soluciones Integrales de Equipos 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2971800" y="3616063"/>
            <a:ext cx="5715000" cy="240373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Actividades Principales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Explorar opciones de venta en coordinación con el  director área comercial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Conocer las necesidades específicas de los clientes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Preparar ofertas, cotizaciones, licitaciones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Cerrar ventas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es-CO" sz="3600">
                <a:solidFill>
                  <a:srgbClr val="002060"/>
                </a:solidFill>
              </a:rPr>
              <a:t>DESCRIPCIÓN DE CADA PROCESO</a:t>
            </a:r>
            <a:endParaRPr sz="3600"/>
          </a:p>
        </p:txBody>
      </p:sp>
      <p:sp>
        <p:nvSpPr>
          <p:cNvPr id="120" name="Google Shape;120;p5"/>
          <p:cNvSpPr/>
          <p:nvPr/>
        </p:nvSpPr>
        <p:spPr>
          <a:xfrm>
            <a:off x="228600" y="2938793"/>
            <a:ext cx="2286000" cy="1143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PRESTACIÓN DEL SERVICIO</a:t>
            </a:r>
            <a:endParaRPr/>
          </a:p>
        </p:txBody>
      </p:sp>
      <p:sp>
        <p:nvSpPr>
          <p:cNvPr id="121" name="Google Shape;121;p5"/>
          <p:cNvSpPr/>
          <p:nvPr/>
        </p:nvSpPr>
        <p:spPr>
          <a:xfrm>
            <a:off x="2960427" y="1533938"/>
            <a:ext cx="5715000" cy="174266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Responsables</a:t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Directores de área técnicos.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NEPLAN y Soluciones integrales de equipos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/>
          <p:nvPr/>
        </p:nvSpPr>
        <p:spPr>
          <a:xfrm>
            <a:off x="2971800" y="3510293"/>
            <a:ext cx="5715000" cy="258570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Actividades Principales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Ejecutar las actividades técnicas comprometidas en los contratos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Suministrar los productos que GERS representa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Controlar el proceso de prestación del servicio para garantizar la seguridad de las personas, la obtención de utilidades y la satisfacción del cliente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es-CO" sz="3600">
                <a:solidFill>
                  <a:srgbClr val="002060"/>
                </a:solidFill>
              </a:rPr>
              <a:t>SERVICIOS DE GERS </a:t>
            </a:r>
            <a:endParaRPr sz="3600"/>
          </a:p>
        </p:txBody>
      </p:sp>
      <p:sp>
        <p:nvSpPr>
          <p:cNvPr id="128" name="Google Shape;128;p6"/>
          <p:cNvSpPr/>
          <p:nvPr/>
        </p:nvSpPr>
        <p:spPr>
          <a:xfrm>
            <a:off x="304800" y="3114531"/>
            <a:ext cx="2286000" cy="1143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PRESTACIÓN DEL SERVICIO</a:t>
            </a:r>
            <a:endParaRPr/>
          </a:p>
        </p:txBody>
      </p:sp>
      <p:sp>
        <p:nvSpPr>
          <p:cNvPr id="129" name="Google Shape;129;p6"/>
          <p:cNvSpPr/>
          <p:nvPr/>
        </p:nvSpPr>
        <p:spPr>
          <a:xfrm>
            <a:off x="2924029" y="1417004"/>
            <a:ext cx="5719549" cy="73936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ESTUDIOS </a:t>
            </a:r>
            <a:r>
              <a:rPr lang="es-CO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Harold Quintero </a:t>
            </a:r>
            <a:endParaRPr/>
          </a:p>
        </p:txBody>
      </p:sp>
      <p:sp>
        <p:nvSpPr>
          <p:cNvPr id="130" name="Google Shape;130;p6"/>
          <p:cNvSpPr/>
          <p:nvPr/>
        </p:nvSpPr>
        <p:spPr>
          <a:xfrm>
            <a:off x="2924029" y="2432911"/>
            <a:ext cx="5719549" cy="78791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</a:rPr>
              <a:t>DISEÑOS</a:t>
            </a:r>
            <a:r>
              <a:rPr lang="es-CO" sz="2400">
                <a:solidFill>
                  <a:schemeClr val="dk1"/>
                </a:solidFill>
              </a:rPr>
              <a:t>  Nhora Galvez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31" name="Google Shape;131;p6"/>
          <p:cNvSpPr/>
          <p:nvPr/>
        </p:nvSpPr>
        <p:spPr>
          <a:xfrm>
            <a:off x="2967251" y="3481136"/>
            <a:ext cx="5719549" cy="80217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PAC: PRUEBAS, AUTOMATIZACIÓN Y CONTROL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Rodolfo Valencia </a:t>
            </a:r>
            <a:endParaRPr/>
          </a:p>
        </p:txBody>
      </p:sp>
      <p:sp>
        <p:nvSpPr>
          <p:cNvPr id="132" name="Google Shape;132;p6"/>
          <p:cNvSpPr/>
          <p:nvPr/>
        </p:nvSpPr>
        <p:spPr>
          <a:xfrm>
            <a:off x="2967251" y="5334000"/>
            <a:ext cx="5719549" cy="74833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Herramientas de análisis de sistemas de potencia </a:t>
            </a:r>
            <a:r>
              <a:rPr b="1" lang="es-CO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s-CO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José Enar Muñoz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s-CO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NEPLAN: </a:t>
            </a:r>
            <a:r>
              <a:rPr b="1" lang="es-CO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Sergio Andres Vargas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6"/>
          <p:cNvSpPr/>
          <p:nvPr/>
        </p:nvSpPr>
        <p:spPr>
          <a:xfrm>
            <a:off x="2967251" y="4385955"/>
            <a:ext cx="5719549" cy="802171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Calidad de Potencia y servicios Energéticos: </a:t>
            </a:r>
            <a:r>
              <a:rPr lang="es-CO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Andrés Insuasty </a:t>
            </a:r>
            <a:endParaRPr sz="18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es-CO" sz="3600">
                <a:solidFill>
                  <a:srgbClr val="002060"/>
                </a:solidFill>
              </a:rPr>
              <a:t>DESCRIPCIÓN DE CADA PROCESO</a:t>
            </a:r>
            <a:endParaRPr sz="3600"/>
          </a:p>
        </p:txBody>
      </p:sp>
      <p:sp>
        <p:nvSpPr>
          <p:cNvPr id="139" name="Google Shape;139;p7"/>
          <p:cNvSpPr/>
          <p:nvPr/>
        </p:nvSpPr>
        <p:spPr>
          <a:xfrm>
            <a:off x="228600" y="2938793"/>
            <a:ext cx="2286000" cy="1143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INTEGRAL </a:t>
            </a:r>
            <a:endParaRPr/>
          </a:p>
        </p:txBody>
      </p:sp>
      <p:sp>
        <p:nvSpPr>
          <p:cNvPr id="140" name="Google Shape;140;p7"/>
          <p:cNvSpPr/>
          <p:nvPr/>
        </p:nvSpPr>
        <p:spPr>
          <a:xfrm>
            <a:off x="2960427" y="1533938"/>
            <a:ext cx="5715000" cy="1404855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Responsable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Gloria Mercedes Vallejo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7"/>
          <p:cNvSpPr/>
          <p:nvPr/>
        </p:nvSpPr>
        <p:spPr>
          <a:xfrm>
            <a:off x="2971800" y="3200400"/>
            <a:ext cx="5715000" cy="281939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Actividades Principales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Diseñar  y ejecutar los programas para controlar la salud, seguridad,  impacto ambiental y calidad  de la organización.</a:t>
            </a:r>
            <a:endParaRPr/>
          </a:p>
          <a:p>
            <a:pPr indent="-171450" lvl="0" marL="28575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es-CO" sz="3600">
                <a:solidFill>
                  <a:srgbClr val="002060"/>
                </a:solidFill>
              </a:rPr>
              <a:t>DESCRIPCIÓN DE CADA PROCESO</a:t>
            </a:r>
            <a:endParaRPr sz="3600"/>
          </a:p>
        </p:txBody>
      </p:sp>
      <p:sp>
        <p:nvSpPr>
          <p:cNvPr id="147" name="Google Shape;147;p8"/>
          <p:cNvSpPr/>
          <p:nvPr/>
        </p:nvSpPr>
        <p:spPr>
          <a:xfrm>
            <a:off x="228600" y="2938793"/>
            <a:ext cx="2286000" cy="1143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HUMANA </a:t>
            </a:r>
            <a:endParaRPr/>
          </a:p>
        </p:txBody>
      </p:sp>
      <p:sp>
        <p:nvSpPr>
          <p:cNvPr id="148" name="Google Shape;148;p8"/>
          <p:cNvSpPr/>
          <p:nvPr/>
        </p:nvSpPr>
        <p:spPr>
          <a:xfrm>
            <a:off x="2960427" y="1533939"/>
            <a:ext cx="5715000" cy="113306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Responsable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Alba Inés Naranjo</a:t>
            </a:r>
            <a:endParaRPr/>
          </a:p>
        </p:txBody>
      </p:sp>
      <p:sp>
        <p:nvSpPr>
          <p:cNvPr id="149" name="Google Shape;149;p8"/>
          <p:cNvSpPr/>
          <p:nvPr/>
        </p:nvSpPr>
        <p:spPr>
          <a:xfrm>
            <a:off x="2971800" y="3048001"/>
            <a:ext cx="5715000" cy="297179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Actividades Principales</a:t>
            </a:r>
            <a:endParaRPr/>
          </a:p>
          <a:p>
            <a:pPr indent="-171450" lvl="0" marL="2857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Seleccionar y  contratar el recurso humano de la organización cumpliendo las disposiciones legales</a:t>
            </a:r>
            <a:endParaRPr/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Mantener y mejorar  las competencias del personal y las condiciones de trabajo, con el fin de asegurar  su idoneidad, compromiso y bienestar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"/>
          <p:cNvSpPr txBox="1"/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None/>
            </a:pPr>
            <a:r>
              <a:rPr lang="es-CO" sz="3600">
                <a:solidFill>
                  <a:srgbClr val="002060"/>
                </a:solidFill>
              </a:rPr>
              <a:t>DESCRIPCIÓN DE CADA PROCESO</a:t>
            </a:r>
            <a:endParaRPr sz="3600"/>
          </a:p>
        </p:txBody>
      </p:sp>
      <p:sp>
        <p:nvSpPr>
          <p:cNvPr id="155" name="Google Shape;155;p9"/>
          <p:cNvSpPr/>
          <p:nvPr/>
        </p:nvSpPr>
        <p:spPr>
          <a:xfrm>
            <a:off x="228600" y="2938793"/>
            <a:ext cx="2286000" cy="1143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571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FINANCIERA </a:t>
            </a:r>
            <a:endParaRPr/>
          </a:p>
        </p:txBody>
      </p:sp>
      <p:sp>
        <p:nvSpPr>
          <p:cNvPr id="156" name="Google Shape;156;p9"/>
          <p:cNvSpPr/>
          <p:nvPr/>
        </p:nvSpPr>
        <p:spPr>
          <a:xfrm>
            <a:off x="2960427" y="1533939"/>
            <a:ext cx="5715000" cy="113306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Responsable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Luz Vionet Latorre</a:t>
            </a:r>
            <a:endParaRPr/>
          </a:p>
        </p:txBody>
      </p:sp>
      <p:sp>
        <p:nvSpPr>
          <p:cNvPr id="157" name="Google Shape;157;p9"/>
          <p:cNvSpPr/>
          <p:nvPr/>
        </p:nvSpPr>
        <p:spPr>
          <a:xfrm>
            <a:off x="2971800" y="3048001"/>
            <a:ext cx="5715000" cy="297179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CO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Actividades Principales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Gestionar los recursos económicos y financieros de la empresa que permitan garantizar  la operación </a:t>
            </a:r>
            <a:endParaRPr/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Cumplir con las obligaciones tributarias  y contables establecidas por la legislación</a:t>
            </a:r>
            <a:endParaRPr/>
          </a:p>
          <a:p>
            <a:pPr indent="-285750" lvl="0" marL="28575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s-CO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Suministrar de manera oportuna y confiable la información económica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2012-07-26T18:25:35Z</dcterms:created>
  <dc:creator>vgomez</dc:creator>
</cp:coreProperties>
</file>